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1.svg" ContentType="image/svg+xml"/>
  <Override PartName="/ppt/media/image14.svg" ContentType="image/svg+xml"/>
  <Override PartName="/ppt/media/image2.svg" ContentType="image/svg+xml"/>
  <Override PartName="/ppt/media/image4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0"/>
  </p:notesMasterIdLst>
  <p:sldIdLst>
    <p:sldId id="256" r:id="rId6"/>
    <p:sldId id="257" r:id="rId7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Poppins Bold" charset="1" panose="00000800000000000000"/>
      <p:regular r:id="rId23"/>
    </p:embeddedFont>
    <p:embeddedFont>
      <p:font typeface="Poppins" charset="1" panose="00000500000000000000"/>
      <p:regular r:id="rId24"/>
    </p:embeddedFont>
    <p:embeddedFont>
      <p:font typeface="Canva Sans" charset="1" panose="020B0503030501040103"/>
      <p:regular r:id="rId26"/>
    </p:embeddedFont>
    <p:embeddedFont>
      <p:font typeface="Poppins Italics" charset="1" panose="000005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1" Type="http://schemas.openxmlformats.org/officeDocument/2006/relationships/theme" Target="theme/theme2.xml"/><Relationship Id="rId22" Type="http://schemas.openxmlformats.org/officeDocument/2006/relationships/notesSlide" Target="notesSlides/notesSlide1.xml"/><Relationship Id="rId23" Type="http://schemas.openxmlformats.org/officeDocument/2006/relationships/font" Target="fonts/font23.fntdata"/><Relationship Id="rId24" Type="http://schemas.openxmlformats.org/officeDocument/2006/relationships/font" Target="fonts/font24.fntdata"/><Relationship Id="rId25" Type="http://schemas.openxmlformats.org/officeDocument/2006/relationships/notesSlide" Target="notesSlides/notesSlide2.xml"/><Relationship Id="rId26" Type="http://schemas.openxmlformats.org/officeDocument/2006/relationships/font" Target="fonts/font26.fntdata"/><Relationship Id="rId29" Type="http://schemas.openxmlformats.org/officeDocument/2006/relationships/notesSlide" Target="notesSlides/notesSlide5.xml"/><Relationship Id="rId30" Type="http://schemas.openxmlformats.org/officeDocument/2006/relationships/font" Target="fonts/font30.fntdata"/><Relationship Id="rId31" Type="http://schemas.openxmlformats.org/officeDocument/2006/relationships/notesSlide" Target="notesSlides/notesSlide6.xml"/><Relationship Id="rId32" Type="http://schemas.openxmlformats.org/officeDocument/2006/relationships/notesSlide" Target="notesSlides/notesSlide7.xml"/><Relationship Id="rId33" Type="http://schemas.openxmlformats.org/officeDocument/2006/relationships/notesSlide" Target="notesSlides/notesSlide8.xml"/><Relationship Id="rId34" Type="http://schemas.openxmlformats.org/officeDocument/2006/relationships/notesSlide" Target="notesSlides/notesSlide9.xml"/><Relationship Id="rId35" Type="http://schemas.openxmlformats.org/officeDocument/2006/relationships/notesSlide" Target="notesSlides/notesSlide10.xml"/><Relationship Id="rId36" Type="http://schemas.openxmlformats.org/officeDocument/2006/relationships/notesSlide" Target="notesSlides/notesSlide11.xml"/><Relationship Id="rId37" Type="http://schemas.openxmlformats.org/officeDocument/2006/relationships/notesSlide" Target="notesSlides/notesSlide12.xml"/><Relationship Id="rId38" Type="http://schemas.openxmlformats.org/officeDocument/2006/relationships/notesSlide" Target="notesSlides/notesSlide13.xml"/><Relationship Id="rId39" Type="http://schemas.openxmlformats.org/officeDocument/2006/relationships/notesSlide" Target="notesSlides/notes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svg"/><Relationship Id="rId5" Type="http://schemas.openxmlformats.org/officeDocument/2006/relationships/image" Target="../media/image3.png"/><Relationship Id="rId6" Type="http://schemas.openxmlformats.org/officeDocument/2006/relationships/image" Target="../media/image4.svg"/><Relationship Id="rId7" Type="http://schemas.openxmlformats.org/officeDocument/2006/relationships/image" Target="../media/image5.png"/><Relationship Id="rId8" Type="http://schemas.openxmlformats.org/officeDocument/2006/relationships/image" Target="../media/image6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Relationship Id="rId4" Type="http://schemas.openxmlformats.org/officeDocument/2006/relationships/image" Target="../media/image13.png"/><Relationship Id="rId5" Type="http://schemas.openxmlformats.org/officeDocument/2006/relationships/image" Target="../media/image14.svg"/><Relationship Id="rId6" Type="http://schemas.openxmlformats.org/officeDocument/2006/relationships/image" Target="../media/image8.png"/><Relationship Id="rId7" Type="http://schemas.openxmlformats.org/officeDocument/2006/relationships/image" Target="../media/image9.svg"/><Relationship Id="rId8" Type="http://schemas.openxmlformats.org/officeDocument/2006/relationships/image" Target="../media/image10.png"/><Relationship Id="rId9" Type="http://schemas.openxmlformats.org/officeDocument/2006/relationships/image" Target="../media/image11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svg"/><Relationship Id="rId5" Type="http://schemas.openxmlformats.org/officeDocument/2006/relationships/image" Target="../media/image7.jpeg"/><Relationship Id="rId6" Type="http://schemas.openxmlformats.org/officeDocument/2006/relationships/image" Target="../media/image3.png"/><Relationship Id="rId7" Type="http://schemas.openxmlformats.org/officeDocument/2006/relationships/image" Target="../media/image4.svg"/><Relationship Id="rId8" Type="http://schemas.openxmlformats.org/officeDocument/2006/relationships/image" Target="../media/image5.png"/><Relationship Id="rId9" Type="http://schemas.openxmlformats.org/officeDocument/2006/relationships/image" Target="../media/image6.sv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0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114413"/>
            <a:ext cx="18499384" cy="12515826"/>
          </a:xfrm>
          <a:custGeom>
            <a:avLst/>
            <a:gdLst/>
            <a:ahLst/>
            <a:cxnLst/>
            <a:rect r="r" b="b" t="t" l="l"/>
            <a:pathLst>
              <a:path h="12515826" w="18499384">
                <a:moveTo>
                  <a:pt x="0" y="0"/>
                </a:moveTo>
                <a:lnTo>
                  <a:pt x="18499384" y="0"/>
                </a:lnTo>
                <a:lnTo>
                  <a:pt x="18499384" y="12515826"/>
                </a:lnTo>
                <a:lnTo>
                  <a:pt x="0" y="12515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grpSp>
        <p:nvGrpSpPr>
          <p:cNvPr name="Group 3" id="3"/>
          <p:cNvGrpSpPr/>
          <p:nvPr/>
        </p:nvGrpSpPr>
        <p:grpSpPr>
          <a:xfrm rot="0">
            <a:off x="0" y="-565222"/>
            <a:ext cx="18288000" cy="7518701"/>
            <a:chOff x="0" y="0"/>
            <a:chExt cx="6374902" cy="262089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902" cy="2620898"/>
            </a:xfrm>
            <a:custGeom>
              <a:avLst/>
              <a:gdLst/>
              <a:ahLst/>
              <a:cxnLst/>
              <a:rect r="r" b="b" t="t" l="l"/>
              <a:pathLst>
                <a:path h="2620898" w="6374902">
                  <a:moveTo>
                    <a:pt x="16933" y="0"/>
                  </a:moveTo>
                  <a:lnTo>
                    <a:pt x="6357969" y="0"/>
                  </a:lnTo>
                  <a:cubicBezTo>
                    <a:pt x="6362460" y="0"/>
                    <a:pt x="6366767" y="1784"/>
                    <a:pt x="6369942" y="4960"/>
                  </a:cubicBezTo>
                  <a:cubicBezTo>
                    <a:pt x="6373118" y="8135"/>
                    <a:pt x="6374902" y="12442"/>
                    <a:pt x="6374902" y="16933"/>
                  </a:cubicBezTo>
                  <a:lnTo>
                    <a:pt x="6374902" y="2603965"/>
                  </a:lnTo>
                  <a:cubicBezTo>
                    <a:pt x="6374902" y="2608456"/>
                    <a:pt x="6373118" y="2612762"/>
                    <a:pt x="6369942" y="2615938"/>
                  </a:cubicBezTo>
                  <a:cubicBezTo>
                    <a:pt x="6366767" y="2619114"/>
                    <a:pt x="6362460" y="2620898"/>
                    <a:pt x="6357969" y="2620898"/>
                  </a:cubicBezTo>
                  <a:lnTo>
                    <a:pt x="16933" y="2620898"/>
                  </a:lnTo>
                  <a:cubicBezTo>
                    <a:pt x="12442" y="2620898"/>
                    <a:pt x="8135" y="2619114"/>
                    <a:pt x="4960" y="2615938"/>
                  </a:cubicBezTo>
                  <a:cubicBezTo>
                    <a:pt x="1784" y="2612762"/>
                    <a:pt x="0" y="2608456"/>
                    <a:pt x="0" y="260396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p/>
          </p:txBody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6374902" cy="26494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438426" y="8725725"/>
            <a:ext cx="1430496" cy="532575"/>
          </a:xfrm>
          <a:custGeom>
            <a:avLst/>
            <a:gdLst/>
            <a:ahLst/>
            <a:cxnLst/>
            <a:rect r="r" b="b" t="t" l="l"/>
            <a:pathLst>
              <a:path h="532575" w="1430496">
                <a:moveTo>
                  <a:pt x="0" y="0"/>
                </a:moveTo>
                <a:lnTo>
                  <a:pt x="1430496" y="0"/>
                </a:lnTo>
                <a:lnTo>
                  <a:pt x="1430496" y="532575"/>
                </a:lnTo>
                <a:lnTo>
                  <a:pt x="0" y="5325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8725725"/>
            <a:ext cx="2088899" cy="497538"/>
          </a:xfrm>
          <a:custGeom>
            <a:avLst/>
            <a:gdLst/>
            <a:ahLst/>
            <a:cxnLst/>
            <a:rect r="r" b="b" t="t" l="l"/>
            <a:pathLst>
              <a:path h="497538" w="2088899">
                <a:moveTo>
                  <a:pt x="0" y="0"/>
                </a:moveTo>
                <a:lnTo>
                  <a:pt x="2088899" y="0"/>
                </a:lnTo>
                <a:lnTo>
                  <a:pt x="2088899" y="497538"/>
                </a:lnTo>
                <a:lnTo>
                  <a:pt x="0" y="4975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grpSp>
        <p:nvGrpSpPr>
          <p:cNvPr name="Group 8" id="8"/>
          <p:cNvGrpSpPr/>
          <p:nvPr/>
        </p:nvGrpSpPr>
        <p:grpSpPr>
          <a:xfrm rot="0">
            <a:off x="1028700" y="1609025"/>
            <a:ext cx="3583495" cy="566928"/>
            <a:chOff x="0" y="0"/>
            <a:chExt cx="943801" cy="14931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43801" cy="149314"/>
            </a:xfrm>
            <a:custGeom>
              <a:avLst/>
              <a:gdLst/>
              <a:ahLst/>
              <a:cxnLst/>
              <a:rect r="r" b="b" t="t" l="l"/>
              <a:pathLst>
                <a:path h="149314" w="943801">
                  <a:moveTo>
                    <a:pt x="74657" y="0"/>
                  </a:moveTo>
                  <a:lnTo>
                    <a:pt x="869144" y="0"/>
                  </a:lnTo>
                  <a:cubicBezTo>
                    <a:pt x="888944" y="0"/>
                    <a:pt x="907934" y="7866"/>
                    <a:pt x="921935" y="21867"/>
                  </a:cubicBezTo>
                  <a:cubicBezTo>
                    <a:pt x="935936" y="35868"/>
                    <a:pt x="943801" y="54857"/>
                    <a:pt x="943801" y="74657"/>
                  </a:cubicBezTo>
                  <a:lnTo>
                    <a:pt x="943801" y="74657"/>
                  </a:lnTo>
                  <a:cubicBezTo>
                    <a:pt x="943801" y="115889"/>
                    <a:pt x="910376" y="149314"/>
                    <a:pt x="869144" y="149314"/>
                  </a:cubicBezTo>
                  <a:lnTo>
                    <a:pt x="74657" y="149314"/>
                  </a:lnTo>
                  <a:cubicBezTo>
                    <a:pt x="33425" y="149314"/>
                    <a:pt x="0" y="115889"/>
                    <a:pt x="0" y="74657"/>
                  </a:cubicBezTo>
                  <a:lnTo>
                    <a:pt x="0" y="74657"/>
                  </a:lnTo>
                  <a:cubicBezTo>
                    <a:pt x="0" y="33425"/>
                    <a:pt x="33425" y="0"/>
                    <a:pt x="74657" y="0"/>
                  </a:cubicBezTo>
                  <a:close/>
                </a:path>
              </a:pathLst>
            </a:custGeom>
            <a:solidFill>
              <a:srgbClr val="FFCE2E"/>
            </a:solidFill>
          </p:spPr>
          <p:txBody>
            <a:bodyPr/>
            <a:p/>
          </p:txBody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943801" cy="2064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  <a:r>
                <a:rPr lang="en-US" b="true" sz="200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BUSINESS CASE FOR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2527019"/>
            <a:ext cx="12524014" cy="1350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87"/>
              </a:lnSpc>
              <a:spcBef>
                <a:spcPct val="0"/>
              </a:spcBef>
            </a:pPr>
            <a:r>
              <a:rPr lang="en-US" b="true" sz="7599">
                <a:solidFill>
                  <a:srgbClr val="00205B"/>
                </a:solidFill>
                <a:latin typeface="Poppins Bold"/>
                <a:ea typeface="Poppins Bold"/>
                <a:cs typeface="Poppins Bold"/>
                <a:sym typeface="Poppins Bold"/>
              </a:rPr>
              <a:t>Women's Health Literacy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39020" y="3943602"/>
            <a:ext cx="10225064" cy="1199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70"/>
              </a:lnSpc>
              <a:spcBef>
                <a:spcPct val="0"/>
              </a:spcBef>
            </a:pPr>
            <a:r>
              <a:rPr lang="en-US" sz="3384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>Why menopause education belongs at the center of medical training — not at its margins.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7932778"/>
            <a:ext cx="10058375" cy="293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7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Adapted from the white paper by Lara Zibners, MD MMEd MBA &amp; N. Adam Brown, MD MBA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265949" y="8731394"/>
            <a:ext cx="2194560" cy="454562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609"/>
              </a:lnSpc>
              <a:spcBef>
                <a:spcPct val="0"/>
              </a:spcBef>
            </a:pPr>
            <a:r>
              <a:rPr lang="en-US" sz="261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|  June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05110" y="2084832"/>
            <a:ext cx="6877050" cy="2145030"/>
            <a:chOff x="0" y="0"/>
            <a:chExt cx="9169400" cy="28600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69400" cy="2860040"/>
            </a:xfrm>
            <a:custGeom>
              <a:avLst/>
              <a:gdLst/>
              <a:ahLst/>
              <a:cxnLst/>
              <a:rect r="r" b="b" t="t" l="l"/>
              <a:pathLst>
                <a:path h="2860040" w="916940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8984869" y="0"/>
                  </a:lnTo>
                  <a:cubicBezTo>
                    <a:pt x="9086723" y="0"/>
                    <a:pt x="9169400" y="82677"/>
                    <a:pt x="9169400" y="184531"/>
                  </a:cubicBezTo>
                  <a:lnTo>
                    <a:pt x="9169400" y="2675509"/>
                  </a:lnTo>
                  <a:cubicBezTo>
                    <a:pt x="9169400" y="2777363"/>
                    <a:pt x="9086723" y="2860040"/>
                    <a:pt x="8984869" y="2860040"/>
                  </a:cubicBezTo>
                  <a:lnTo>
                    <a:pt x="184531" y="2860040"/>
                  </a:lnTo>
                  <a:cubicBezTo>
                    <a:pt x="82677" y="2860040"/>
                    <a:pt x="0" y="2777363"/>
                    <a:pt x="0" y="2675509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4" id="4"/>
          <p:cNvGrpSpPr/>
          <p:nvPr/>
        </p:nvGrpSpPr>
        <p:grpSpPr>
          <a:xfrm rot="0">
            <a:off x="10938510" y="2300097"/>
            <a:ext cx="2743200" cy="1645920"/>
            <a:chOff x="0" y="0"/>
            <a:chExt cx="3657600" cy="21945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7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  <p:txBody>
            <a:bodyPr/>
            <a:p/>
          </p:txBody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3657600" cy="22517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5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90M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3376910" y="2619028"/>
            <a:ext cx="3497580" cy="1103307"/>
            <a:chOff x="0" y="0"/>
            <a:chExt cx="4663440" cy="147107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663440" cy="1471076"/>
            </a:xfrm>
            <a:custGeom>
              <a:avLst/>
              <a:gdLst/>
              <a:ahLst/>
              <a:cxnLst/>
              <a:rect r="r" b="b" t="t" l="l"/>
              <a:pathLst>
                <a:path h="1471076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471076"/>
                  </a:lnTo>
                  <a:lnTo>
                    <a:pt x="0" y="14710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78" t="0" r="-10378" b="-49180"/>
              </a:stretch>
            </a:blipFill>
          </p:spPr>
          <p:txBody>
            <a:bodyPr/>
            <a:p/>
          </p:txBody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663440" cy="150917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women in the U.S. will be</a:t>
              </a:r>
            </a:p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postmenopausal by 2060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405110" y="4485132"/>
            <a:ext cx="6877050" cy="2145030"/>
            <a:chOff x="0" y="0"/>
            <a:chExt cx="9169400" cy="28600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169400" cy="2860040"/>
            </a:xfrm>
            <a:custGeom>
              <a:avLst/>
              <a:gdLst/>
              <a:ahLst/>
              <a:cxnLst/>
              <a:rect r="r" b="b" t="t" l="l"/>
              <a:pathLst>
                <a:path h="2860040" w="916940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8984869" y="0"/>
                  </a:lnTo>
                  <a:cubicBezTo>
                    <a:pt x="9086723" y="0"/>
                    <a:pt x="9169400" y="82677"/>
                    <a:pt x="9169400" y="184531"/>
                  </a:cubicBezTo>
                  <a:lnTo>
                    <a:pt x="9169400" y="2675509"/>
                  </a:lnTo>
                  <a:cubicBezTo>
                    <a:pt x="9169400" y="2777363"/>
                    <a:pt x="9086723" y="2860040"/>
                    <a:pt x="8984869" y="2860040"/>
                  </a:cubicBezTo>
                  <a:lnTo>
                    <a:pt x="184531" y="2860040"/>
                  </a:lnTo>
                  <a:cubicBezTo>
                    <a:pt x="82677" y="2860040"/>
                    <a:pt x="0" y="2777363"/>
                    <a:pt x="0" y="2675509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938510" y="4700397"/>
            <a:ext cx="2743200" cy="1645920"/>
            <a:chOff x="0" y="0"/>
            <a:chExt cx="3657600" cy="21945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57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  <p:txBody>
            <a:bodyPr/>
            <a:p/>
          </p:txBody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3657600" cy="22517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5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58%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376910" y="4915181"/>
            <a:ext cx="3497580" cy="1216352"/>
            <a:chOff x="0" y="0"/>
            <a:chExt cx="4663440" cy="162180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663440" cy="1621802"/>
            </a:xfrm>
            <a:custGeom>
              <a:avLst/>
              <a:gdLst/>
              <a:ahLst/>
              <a:cxnLst/>
              <a:rect r="r" b="b" t="t" l="l"/>
              <a:pathLst>
                <a:path h="1621802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621802"/>
                  </a:lnTo>
                  <a:lnTo>
                    <a:pt x="0" y="162180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78" t="0" r="-10378" b="-35316"/>
              </a:stretch>
            </a:blipFill>
          </p:spPr>
          <p:txBody>
            <a:bodyPr/>
            <a:p/>
          </p:txBody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663440" cy="165990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of medical textbooks worldwide</a:t>
              </a:r>
            </a:p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never mention menopause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405110" y="6885432"/>
            <a:ext cx="6877050" cy="2145030"/>
            <a:chOff x="0" y="0"/>
            <a:chExt cx="9169400" cy="286004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169400" cy="2860040"/>
            </a:xfrm>
            <a:custGeom>
              <a:avLst/>
              <a:gdLst/>
              <a:ahLst/>
              <a:cxnLst/>
              <a:rect r="r" b="b" t="t" l="l"/>
              <a:pathLst>
                <a:path h="2860040" w="916940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8984869" y="0"/>
                  </a:lnTo>
                  <a:cubicBezTo>
                    <a:pt x="9086723" y="0"/>
                    <a:pt x="9169400" y="82677"/>
                    <a:pt x="9169400" y="184531"/>
                  </a:cubicBezTo>
                  <a:lnTo>
                    <a:pt x="9169400" y="2675509"/>
                  </a:lnTo>
                  <a:cubicBezTo>
                    <a:pt x="9169400" y="2777363"/>
                    <a:pt x="9086723" y="2860040"/>
                    <a:pt x="8984869" y="2860040"/>
                  </a:cubicBezTo>
                  <a:lnTo>
                    <a:pt x="184531" y="2860040"/>
                  </a:lnTo>
                  <a:cubicBezTo>
                    <a:pt x="82677" y="2860040"/>
                    <a:pt x="0" y="2777363"/>
                    <a:pt x="0" y="2675509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938510" y="7100697"/>
            <a:ext cx="2743200" cy="1645920"/>
            <a:chOff x="0" y="0"/>
            <a:chExt cx="3657600" cy="21945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57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  <p:txBody>
            <a:bodyPr/>
            <a:p/>
          </p:txBody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3657600" cy="22517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5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$25B+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376910" y="7444930"/>
            <a:ext cx="3497580" cy="1186053"/>
            <a:chOff x="0" y="0"/>
            <a:chExt cx="4663440" cy="158140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663440" cy="1581404"/>
            </a:xfrm>
            <a:custGeom>
              <a:avLst/>
              <a:gdLst/>
              <a:ahLst/>
              <a:cxnLst/>
              <a:rect r="r" b="b" t="t" l="l"/>
              <a:pathLst>
                <a:path h="1581404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581404"/>
                  </a:lnTo>
                  <a:lnTo>
                    <a:pt x="0" y="15814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78" t="0" r="-10378" b="-38772"/>
              </a:stretch>
            </a:blipFill>
          </p:spPr>
          <p:txBody>
            <a:bodyPr/>
            <a:p/>
          </p:txBody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4663440" cy="16195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in direct annual U.S. medical</a:t>
              </a:r>
            </a:p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spend on menopause symptoms alone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8700" y="745236"/>
            <a:ext cx="3583495" cy="643128"/>
            <a:chOff x="0" y="0"/>
            <a:chExt cx="943801" cy="16938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43801" cy="169384"/>
            </a:xfrm>
            <a:custGeom>
              <a:avLst/>
              <a:gdLst/>
              <a:ahLst/>
              <a:cxnLst/>
              <a:rect r="r" b="b" t="t" l="l"/>
              <a:pathLst>
                <a:path h="169384" w="943801">
                  <a:moveTo>
                    <a:pt x="84692" y="0"/>
                  </a:moveTo>
                  <a:lnTo>
                    <a:pt x="859109" y="0"/>
                  </a:lnTo>
                  <a:cubicBezTo>
                    <a:pt x="881571" y="0"/>
                    <a:pt x="903113" y="8923"/>
                    <a:pt x="918995" y="24806"/>
                  </a:cubicBezTo>
                  <a:cubicBezTo>
                    <a:pt x="934878" y="40688"/>
                    <a:pt x="943801" y="62230"/>
                    <a:pt x="943801" y="84692"/>
                  </a:cubicBezTo>
                  <a:lnTo>
                    <a:pt x="943801" y="84692"/>
                  </a:lnTo>
                  <a:cubicBezTo>
                    <a:pt x="943801" y="131466"/>
                    <a:pt x="905883" y="169384"/>
                    <a:pt x="859109" y="169384"/>
                  </a:cubicBezTo>
                  <a:lnTo>
                    <a:pt x="84692" y="169384"/>
                  </a:lnTo>
                  <a:cubicBezTo>
                    <a:pt x="62230" y="169384"/>
                    <a:pt x="40688" y="160461"/>
                    <a:pt x="24806" y="144578"/>
                  </a:cubicBezTo>
                  <a:cubicBezTo>
                    <a:pt x="8923" y="128695"/>
                    <a:pt x="0" y="107153"/>
                    <a:pt x="0" y="84692"/>
                  </a:cubicBezTo>
                  <a:lnTo>
                    <a:pt x="0" y="84692"/>
                  </a:lnTo>
                  <a:cubicBezTo>
                    <a:pt x="0" y="62230"/>
                    <a:pt x="8923" y="40688"/>
                    <a:pt x="24806" y="24806"/>
                  </a:cubicBezTo>
                  <a:cubicBezTo>
                    <a:pt x="40688" y="8923"/>
                    <a:pt x="62230" y="0"/>
                    <a:pt x="84692" y="0"/>
                  </a:cubicBezTo>
                  <a:close/>
                </a:path>
              </a:pathLst>
            </a:custGeom>
            <a:ln w="38100" cap="rnd">
              <a:solidFill>
                <a:srgbClr val="FFCE2E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943801" cy="22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  <a:r>
                <a:rPr lang="en-US" b="true" sz="200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EXECUTIVE SUMMARY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028700" y="1788033"/>
            <a:ext cx="7616618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b="true" sz="4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well-documented treatment gap — </a:t>
            </a:r>
            <a:r>
              <a:rPr lang="en-US" b="true" sz="4800">
                <a:solidFill>
                  <a:srgbClr val="407EC9"/>
                </a:solidFill>
                <a:latin typeface="Poppins Bold"/>
                <a:ea typeface="Poppins Bold"/>
                <a:cs typeface="Poppins Bold"/>
                <a:sym typeface="Poppins Bold"/>
              </a:rPr>
              <a:t>with an economic price tag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8700" y="4355973"/>
            <a:ext cx="8115300" cy="3054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6"/>
              </a:lnSpc>
              <a:spcBef>
                <a:spcPct val="0"/>
              </a:spcBef>
            </a:pPr>
            <a:r>
              <a:rPr lang="en-US" sz="2200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>He</a:t>
            </a:r>
            <a:r>
              <a:rPr lang="en-US" sz="2200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>althcare systems treat men and women differently. It stems from systemic bias, under-representation of women in research, and a lack of women's-health training in medical school. Nowhere is this gap more costly than menopause: a universal transition for half the population that drives billions in healthcare spending and lost productivity every year — while physicians receive little to no foundational training in it.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8700" y="8081010"/>
            <a:ext cx="8250953" cy="949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4"/>
              </a:lnSpc>
              <a:spcBef>
                <a:spcPct val="0"/>
              </a:spcBef>
            </a:pPr>
            <a:r>
              <a:rPr lang="en-US" sz="1800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1800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>his deck makes the case that early, universal menopause education for medical students reduces healthcare costs, strengthens economic output, and closes the gender treatment gap.</a:t>
            </a:r>
          </a:p>
        </p:txBody>
      </p:sp>
      <p:sp>
        <p:nvSpPr>
          <p:cNvPr name="AutoShape 32" id="32"/>
          <p:cNvSpPr/>
          <p:nvPr/>
        </p:nvSpPr>
        <p:spPr>
          <a:xfrm>
            <a:off x="1028700" y="7788783"/>
            <a:ext cx="8115300" cy="0"/>
          </a:xfrm>
          <a:prstGeom prst="line">
            <a:avLst/>
          </a:prstGeom>
          <a:ln cap="flat" w="28575">
            <a:solidFill>
              <a:srgbClr val="CADCFC"/>
            </a:solidFill>
            <a:prstDash val="solid"/>
            <a:headEnd type="none" len="sm" w="sm"/>
            <a:tailEnd type="none" len="sm" w="sm"/>
          </a:ln>
        </p:spPr>
        <p:txBody>
          <a:bodyPr/>
          <a:p/>
        </p:txBody>
      </p:sp>
      <p:grpSp>
        <p:nvGrpSpPr>
          <p:cNvPr name="Group 33" id="33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35" id="35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  <p:grpSp>
        <p:nvGrpSpPr>
          <p:cNvPr name="Group 36" id="36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71256" y="3162357"/>
            <a:ext cx="12605586" cy="952884"/>
            <a:chOff x="0" y="0"/>
            <a:chExt cx="4394104" cy="332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94104" cy="332160"/>
            </a:xfrm>
            <a:custGeom>
              <a:avLst/>
              <a:gdLst/>
              <a:ahLst/>
              <a:cxnLst/>
              <a:rect r="r" b="b" t="t" l="l"/>
              <a:pathLst>
                <a:path h="332160" w="4394104">
                  <a:moveTo>
                    <a:pt x="61417" y="0"/>
                  </a:moveTo>
                  <a:lnTo>
                    <a:pt x="4332687" y="0"/>
                  </a:lnTo>
                  <a:cubicBezTo>
                    <a:pt x="4366607" y="0"/>
                    <a:pt x="4394104" y="27497"/>
                    <a:pt x="4394104" y="61417"/>
                  </a:cubicBezTo>
                  <a:lnTo>
                    <a:pt x="4394104" y="270743"/>
                  </a:lnTo>
                  <a:cubicBezTo>
                    <a:pt x="4394104" y="304663"/>
                    <a:pt x="4366607" y="332160"/>
                    <a:pt x="4332687" y="332160"/>
                  </a:cubicBezTo>
                  <a:lnTo>
                    <a:pt x="61417" y="332160"/>
                  </a:lnTo>
                  <a:cubicBezTo>
                    <a:pt x="27497" y="332160"/>
                    <a:pt x="0" y="304663"/>
                    <a:pt x="0" y="270743"/>
                  </a:cubicBezTo>
                  <a:lnTo>
                    <a:pt x="0" y="61417"/>
                  </a:lnTo>
                  <a:cubicBezTo>
                    <a:pt x="0" y="27497"/>
                    <a:pt x="27497" y="0"/>
                    <a:pt x="61417" y="0"/>
                  </a:cubicBezTo>
                  <a:close/>
                </a:path>
              </a:pathLst>
            </a:custGeom>
            <a:ln w="28575" cap="rnd">
              <a:solidFill>
                <a:srgbClr val="D1DEF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85725"/>
              <a:ext cx="4394104" cy="417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831140" y="3359431"/>
            <a:ext cx="10520589" cy="558736"/>
            <a:chOff x="0" y="0"/>
            <a:chExt cx="14027453" cy="7449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27454" cy="744982"/>
            </a:xfrm>
            <a:custGeom>
              <a:avLst/>
              <a:gdLst/>
              <a:ahLst/>
              <a:cxnLst/>
              <a:rect r="r" b="b" t="t" l="l"/>
              <a:pathLst>
                <a:path h="744982" w="14027454">
                  <a:moveTo>
                    <a:pt x="0" y="0"/>
                  </a:moveTo>
                  <a:lnTo>
                    <a:pt x="14027454" y="0"/>
                  </a:lnTo>
                  <a:lnTo>
                    <a:pt x="14027454" y="744982"/>
                  </a:lnTo>
                  <a:lnTo>
                    <a:pt x="0" y="7449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2874" r="-32980" b="-522905"/>
              </a:stretch>
            </a:blipFill>
          </p:spPr>
          <p:txBody>
            <a:bodyPr/>
            <a:p/>
          </p:txBody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14027453" cy="8211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2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of medical textbooks worldwide never mention menopause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371256" y="4421370"/>
            <a:ext cx="12605586" cy="952884"/>
            <a:chOff x="0" y="0"/>
            <a:chExt cx="4394104" cy="3321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94104" cy="332160"/>
            </a:xfrm>
            <a:custGeom>
              <a:avLst/>
              <a:gdLst/>
              <a:ahLst/>
              <a:cxnLst/>
              <a:rect r="r" b="b" t="t" l="l"/>
              <a:pathLst>
                <a:path h="332160" w="4394104">
                  <a:moveTo>
                    <a:pt x="61417" y="0"/>
                  </a:moveTo>
                  <a:lnTo>
                    <a:pt x="4332687" y="0"/>
                  </a:lnTo>
                  <a:cubicBezTo>
                    <a:pt x="4366607" y="0"/>
                    <a:pt x="4394104" y="27497"/>
                    <a:pt x="4394104" y="61417"/>
                  </a:cubicBezTo>
                  <a:lnTo>
                    <a:pt x="4394104" y="270743"/>
                  </a:lnTo>
                  <a:cubicBezTo>
                    <a:pt x="4394104" y="304663"/>
                    <a:pt x="4366607" y="332160"/>
                    <a:pt x="4332687" y="332160"/>
                  </a:cubicBezTo>
                  <a:lnTo>
                    <a:pt x="61417" y="332160"/>
                  </a:lnTo>
                  <a:cubicBezTo>
                    <a:pt x="27497" y="332160"/>
                    <a:pt x="0" y="304663"/>
                    <a:pt x="0" y="270743"/>
                  </a:cubicBezTo>
                  <a:lnTo>
                    <a:pt x="0" y="61417"/>
                  </a:lnTo>
                  <a:cubicBezTo>
                    <a:pt x="0" y="27497"/>
                    <a:pt x="27497" y="0"/>
                    <a:pt x="61417" y="0"/>
                  </a:cubicBezTo>
                  <a:close/>
                </a:path>
              </a:pathLst>
            </a:custGeom>
            <a:ln w="28575" cap="rnd">
              <a:solidFill>
                <a:srgbClr val="D1DEF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name="TextBox 10" id="10"/>
            <p:cNvSpPr txBox="true"/>
            <p:nvPr/>
          </p:nvSpPr>
          <p:spPr>
            <a:xfrm>
              <a:off x="0" y="-85725"/>
              <a:ext cx="4394104" cy="417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831140" y="4605301"/>
            <a:ext cx="10520589" cy="558736"/>
            <a:chOff x="0" y="0"/>
            <a:chExt cx="14027453" cy="74498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027454" cy="744982"/>
            </a:xfrm>
            <a:custGeom>
              <a:avLst/>
              <a:gdLst/>
              <a:ahLst/>
              <a:cxnLst/>
              <a:rect r="r" b="b" t="t" l="l"/>
              <a:pathLst>
                <a:path h="744982" w="14027454">
                  <a:moveTo>
                    <a:pt x="0" y="0"/>
                  </a:moveTo>
                  <a:lnTo>
                    <a:pt x="14027454" y="0"/>
                  </a:lnTo>
                  <a:lnTo>
                    <a:pt x="14027454" y="744982"/>
                  </a:lnTo>
                  <a:lnTo>
                    <a:pt x="0" y="7449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2874" r="-32980" b="-522905"/>
              </a:stretch>
            </a:blipFill>
          </p:spPr>
          <p:txBody>
            <a:bodyPr/>
            <a:p/>
          </p:txBody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14027453" cy="8211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2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of OBGYN program directors report having a menopause curriculum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371256" y="5679054"/>
            <a:ext cx="12605586" cy="952884"/>
            <a:chOff x="0" y="0"/>
            <a:chExt cx="4394104" cy="3321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394104" cy="332160"/>
            </a:xfrm>
            <a:custGeom>
              <a:avLst/>
              <a:gdLst/>
              <a:ahLst/>
              <a:cxnLst/>
              <a:rect r="r" b="b" t="t" l="l"/>
              <a:pathLst>
                <a:path h="332160" w="4394104">
                  <a:moveTo>
                    <a:pt x="61417" y="0"/>
                  </a:moveTo>
                  <a:lnTo>
                    <a:pt x="4332687" y="0"/>
                  </a:lnTo>
                  <a:cubicBezTo>
                    <a:pt x="4366607" y="0"/>
                    <a:pt x="4394104" y="27497"/>
                    <a:pt x="4394104" y="61417"/>
                  </a:cubicBezTo>
                  <a:lnTo>
                    <a:pt x="4394104" y="270743"/>
                  </a:lnTo>
                  <a:cubicBezTo>
                    <a:pt x="4394104" y="304663"/>
                    <a:pt x="4366607" y="332160"/>
                    <a:pt x="4332687" y="332160"/>
                  </a:cubicBezTo>
                  <a:lnTo>
                    <a:pt x="61417" y="332160"/>
                  </a:lnTo>
                  <a:cubicBezTo>
                    <a:pt x="27497" y="332160"/>
                    <a:pt x="0" y="304663"/>
                    <a:pt x="0" y="270743"/>
                  </a:cubicBezTo>
                  <a:lnTo>
                    <a:pt x="0" y="61417"/>
                  </a:lnTo>
                  <a:cubicBezTo>
                    <a:pt x="0" y="27497"/>
                    <a:pt x="27497" y="0"/>
                    <a:pt x="61417" y="0"/>
                  </a:cubicBezTo>
                  <a:close/>
                </a:path>
              </a:pathLst>
            </a:custGeom>
            <a:ln w="28575" cap="rnd">
              <a:solidFill>
                <a:srgbClr val="D1DEF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name="TextBox 16" id="16"/>
            <p:cNvSpPr txBox="true"/>
            <p:nvPr/>
          </p:nvSpPr>
          <p:spPr>
            <a:xfrm>
              <a:off x="0" y="-85725"/>
              <a:ext cx="4394104" cy="417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831140" y="5679054"/>
            <a:ext cx="10520589" cy="968311"/>
            <a:chOff x="0" y="0"/>
            <a:chExt cx="14027453" cy="129108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027454" cy="1291082"/>
            </a:xfrm>
            <a:custGeom>
              <a:avLst/>
              <a:gdLst/>
              <a:ahLst/>
              <a:cxnLst/>
              <a:rect r="r" b="b" t="t" l="l"/>
              <a:pathLst>
                <a:path h="1291082" w="14027454">
                  <a:moveTo>
                    <a:pt x="0" y="0"/>
                  </a:moveTo>
                  <a:lnTo>
                    <a:pt x="14027454" y="0"/>
                  </a:lnTo>
                  <a:lnTo>
                    <a:pt x="14027454" y="1291082"/>
                  </a:lnTo>
                  <a:lnTo>
                    <a:pt x="0" y="12910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3616" r="-32980" b="-259429"/>
              </a:stretch>
            </a:blipFill>
          </p:spPr>
          <p:txBody>
            <a:bodyPr/>
            <a:p/>
          </p:txBody>
        </p:sp>
        <p:sp>
          <p:nvSpPr>
            <p:cNvPr name="TextBox 19" id="19"/>
            <p:cNvSpPr txBox="true"/>
            <p:nvPr/>
          </p:nvSpPr>
          <p:spPr>
            <a:xfrm>
              <a:off x="0" y="-76200"/>
              <a:ext cx="14027453" cy="13672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2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of physicians in family medicine, internal medicine &amp; OBGYN feel prepared to treat menopause after residency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371256" y="6975789"/>
            <a:ext cx="12605586" cy="952884"/>
            <a:chOff x="0" y="0"/>
            <a:chExt cx="4394104" cy="3321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394104" cy="332160"/>
            </a:xfrm>
            <a:custGeom>
              <a:avLst/>
              <a:gdLst/>
              <a:ahLst/>
              <a:cxnLst/>
              <a:rect r="r" b="b" t="t" l="l"/>
              <a:pathLst>
                <a:path h="332160" w="4394104">
                  <a:moveTo>
                    <a:pt x="61417" y="0"/>
                  </a:moveTo>
                  <a:lnTo>
                    <a:pt x="4332687" y="0"/>
                  </a:lnTo>
                  <a:cubicBezTo>
                    <a:pt x="4366607" y="0"/>
                    <a:pt x="4394104" y="27497"/>
                    <a:pt x="4394104" y="61417"/>
                  </a:cubicBezTo>
                  <a:lnTo>
                    <a:pt x="4394104" y="270743"/>
                  </a:lnTo>
                  <a:cubicBezTo>
                    <a:pt x="4394104" y="304663"/>
                    <a:pt x="4366607" y="332160"/>
                    <a:pt x="4332687" y="332160"/>
                  </a:cubicBezTo>
                  <a:lnTo>
                    <a:pt x="61417" y="332160"/>
                  </a:lnTo>
                  <a:cubicBezTo>
                    <a:pt x="27497" y="332160"/>
                    <a:pt x="0" y="304663"/>
                    <a:pt x="0" y="270743"/>
                  </a:cubicBezTo>
                  <a:lnTo>
                    <a:pt x="0" y="61417"/>
                  </a:lnTo>
                  <a:cubicBezTo>
                    <a:pt x="0" y="27497"/>
                    <a:pt x="27497" y="0"/>
                    <a:pt x="61417" y="0"/>
                  </a:cubicBezTo>
                  <a:close/>
                </a:path>
              </a:pathLst>
            </a:custGeom>
            <a:ln w="28575" cap="rnd">
              <a:solidFill>
                <a:srgbClr val="D1DEF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name="TextBox 22" id="22"/>
            <p:cNvSpPr txBox="true"/>
            <p:nvPr/>
          </p:nvSpPr>
          <p:spPr>
            <a:xfrm>
              <a:off x="0" y="-85725"/>
              <a:ext cx="4394104" cy="417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831140" y="7149239"/>
            <a:ext cx="10520589" cy="558736"/>
            <a:chOff x="0" y="0"/>
            <a:chExt cx="14027453" cy="74498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4027454" cy="744982"/>
            </a:xfrm>
            <a:custGeom>
              <a:avLst/>
              <a:gdLst/>
              <a:ahLst/>
              <a:cxnLst/>
              <a:rect r="r" b="b" t="t" l="l"/>
              <a:pathLst>
                <a:path h="744982" w="14027454">
                  <a:moveTo>
                    <a:pt x="0" y="0"/>
                  </a:moveTo>
                  <a:lnTo>
                    <a:pt x="14027454" y="0"/>
                  </a:lnTo>
                  <a:lnTo>
                    <a:pt x="14027454" y="744982"/>
                  </a:lnTo>
                  <a:lnTo>
                    <a:pt x="0" y="7449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2874" r="-32980" b="-522905"/>
              </a:stretch>
            </a:blipFill>
          </p:spPr>
          <p:txBody>
            <a:bodyPr/>
            <a:p/>
          </p:txBody>
        </p:sp>
        <p:sp>
          <p:nvSpPr>
            <p:cNvPr name="TextBox 25" id="25"/>
            <p:cNvSpPr txBox="true"/>
            <p:nvPr/>
          </p:nvSpPr>
          <p:spPr>
            <a:xfrm>
              <a:off x="0" y="-76200"/>
              <a:ext cx="14027453" cy="82118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2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of residents received no lectures on menopause at all during training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8700" y="8440280"/>
            <a:ext cx="16184880" cy="469620"/>
            <a:chOff x="0" y="0"/>
            <a:chExt cx="21579840" cy="62616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579839" cy="626160"/>
            </a:xfrm>
            <a:custGeom>
              <a:avLst/>
              <a:gdLst/>
              <a:ahLst/>
              <a:cxnLst/>
              <a:rect r="r" b="b" t="t" l="l"/>
              <a:pathLst>
                <a:path h="626160" w="21579839">
                  <a:moveTo>
                    <a:pt x="0" y="0"/>
                  </a:moveTo>
                  <a:lnTo>
                    <a:pt x="21579839" y="0"/>
                  </a:lnTo>
                  <a:lnTo>
                    <a:pt x="21579839" y="626160"/>
                  </a:lnTo>
                  <a:lnTo>
                    <a:pt x="0" y="626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8511" r="0" b="-644543"/>
              </a:stretch>
            </a:blipFill>
          </p:spPr>
          <p:txBody>
            <a:bodyPr/>
            <a:p/>
          </p:txBody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21579840" cy="6452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79"/>
                </a:lnSpc>
              </a:pPr>
              <a:r>
                <a:rPr lang="en-US" sz="1899" i="true">
                  <a:solidFill>
                    <a:srgbClr val="00205B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Even though 92.9% of program directors agree residents nationwide should have access to a standardized menopause curriculum.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31" id="31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1.0 CURRENT STATE OF AFFAIRS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22960" y="1489767"/>
            <a:ext cx="16184880" cy="1234440"/>
            <a:chOff x="0" y="0"/>
            <a:chExt cx="21579840" cy="164592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1579839" cy="1645920"/>
            </a:xfrm>
            <a:custGeom>
              <a:avLst/>
              <a:gdLst/>
              <a:ahLst/>
              <a:cxnLst/>
              <a:rect r="r" b="b" t="t" l="l"/>
              <a:pathLst>
                <a:path h="1645920" w="21579839">
                  <a:moveTo>
                    <a:pt x="0" y="0"/>
                  </a:moveTo>
                  <a:lnTo>
                    <a:pt x="21579839" y="0"/>
                  </a:lnTo>
                  <a:lnTo>
                    <a:pt x="21579839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5470" r="0" b="-205470"/>
              </a:stretch>
            </a:blipFill>
          </p:spPr>
          <p:txBody>
            <a:bodyPr/>
            <a:p/>
          </p:txBody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21579840" cy="16935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</a:t>
              </a:r>
              <a:r>
                <a:rPr lang="en-US" b="true" sz="48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edical schools aren't teaching menopause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396550" y="3162357"/>
            <a:ext cx="1949412" cy="952884"/>
            <a:chOff x="0" y="0"/>
            <a:chExt cx="679534" cy="33216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79534" cy="332160"/>
            </a:xfrm>
            <a:custGeom>
              <a:avLst/>
              <a:gdLst/>
              <a:ahLst/>
              <a:cxnLst/>
              <a:rect r="r" b="b" t="t" l="l"/>
              <a:pathLst>
                <a:path h="332160" w="679534">
                  <a:moveTo>
                    <a:pt x="166080" y="0"/>
                  </a:moveTo>
                  <a:lnTo>
                    <a:pt x="513454" y="0"/>
                  </a:lnTo>
                  <a:cubicBezTo>
                    <a:pt x="557501" y="0"/>
                    <a:pt x="599744" y="17498"/>
                    <a:pt x="630890" y="48644"/>
                  </a:cubicBezTo>
                  <a:cubicBezTo>
                    <a:pt x="662036" y="79790"/>
                    <a:pt x="679534" y="122033"/>
                    <a:pt x="679534" y="166080"/>
                  </a:cubicBezTo>
                  <a:lnTo>
                    <a:pt x="679534" y="166080"/>
                  </a:lnTo>
                  <a:cubicBezTo>
                    <a:pt x="679534" y="257803"/>
                    <a:pt x="605177" y="332160"/>
                    <a:pt x="513454" y="332160"/>
                  </a:cubicBezTo>
                  <a:lnTo>
                    <a:pt x="166080" y="332160"/>
                  </a:lnTo>
                  <a:cubicBezTo>
                    <a:pt x="74357" y="332160"/>
                    <a:pt x="0" y="257803"/>
                    <a:pt x="0" y="166080"/>
                  </a:cubicBezTo>
                  <a:lnTo>
                    <a:pt x="0" y="166080"/>
                  </a:lnTo>
                  <a:cubicBezTo>
                    <a:pt x="0" y="74357"/>
                    <a:pt x="74357" y="0"/>
                    <a:pt x="16608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  <p:sp>
          <p:nvSpPr>
            <p:cNvPr name="TextBox 37" id="37"/>
            <p:cNvSpPr txBox="true"/>
            <p:nvPr/>
          </p:nvSpPr>
          <p:spPr>
            <a:xfrm>
              <a:off x="0" y="-85725"/>
              <a:ext cx="679534" cy="417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58%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96550" y="4408227"/>
            <a:ext cx="1949412" cy="952884"/>
            <a:chOff x="0" y="0"/>
            <a:chExt cx="679534" cy="33216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79534" cy="332160"/>
            </a:xfrm>
            <a:custGeom>
              <a:avLst/>
              <a:gdLst/>
              <a:ahLst/>
              <a:cxnLst/>
              <a:rect r="r" b="b" t="t" l="l"/>
              <a:pathLst>
                <a:path h="332160" w="679534">
                  <a:moveTo>
                    <a:pt x="166080" y="0"/>
                  </a:moveTo>
                  <a:lnTo>
                    <a:pt x="513454" y="0"/>
                  </a:lnTo>
                  <a:cubicBezTo>
                    <a:pt x="557501" y="0"/>
                    <a:pt x="599744" y="17498"/>
                    <a:pt x="630890" y="48644"/>
                  </a:cubicBezTo>
                  <a:cubicBezTo>
                    <a:pt x="662036" y="79790"/>
                    <a:pt x="679534" y="122033"/>
                    <a:pt x="679534" y="166080"/>
                  </a:cubicBezTo>
                  <a:lnTo>
                    <a:pt x="679534" y="166080"/>
                  </a:lnTo>
                  <a:cubicBezTo>
                    <a:pt x="679534" y="257803"/>
                    <a:pt x="605177" y="332160"/>
                    <a:pt x="513454" y="332160"/>
                  </a:cubicBezTo>
                  <a:lnTo>
                    <a:pt x="166080" y="332160"/>
                  </a:lnTo>
                  <a:cubicBezTo>
                    <a:pt x="74357" y="332160"/>
                    <a:pt x="0" y="257803"/>
                    <a:pt x="0" y="166080"/>
                  </a:cubicBezTo>
                  <a:lnTo>
                    <a:pt x="0" y="166080"/>
                  </a:lnTo>
                  <a:cubicBezTo>
                    <a:pt x="0" y="74357"/>
                    <a:pt x="74357" y="0"/>
                    <a:pt x="16608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  <p:sp>
          <p:nvSpPr>
            <p:cNvPr name="TextBox 40" id="40"/>
            <p:cNvSpPr txBox="true"/>
            <p:nvPr/>
          </p:nvSpPr>
          <p:spPr>
            <a:xfrm>
              <a:off x="0" y="-85725"/>
              <a:ext cx="679534" cy="417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31.3%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396550" y="5679054"/>
            <a:ext cx="1949412" cy="952884"/>
            <a:chOff x="0" y="0"/>
            <a:chExt cx="679534" cy="33216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679534" cy="332160"/>
            </a:xfrm>
            <a:custGeom>
              <a:avLst/>
              <a:gdLst/>
              <a:ahLst/>
              <a:cxnLst/>
              <a:rect r="r" b="b" t="t" l="l"/>
              <a:pathLst>
                <a:path h="332160" w="679534">
                  <a:moveTo>
                    <a:pt x="166080" y="0"/>
                  </a:moveTo>
                  <a:lnTo>
                    <a:pt x="513454" y="0"/>
                  </a:lnTo>
                  <a:cubicBezTo>
                    <a:pt x="557501" y="0"/>
                    <a:pt x="599744" y="17498"/>
                    <a:pt x="630890" y="48644"/>
                  </a:cubicBezTo>
                  <a:cubicBezTo>
                    <a:pt x="662036" y="79790"/>
                    <a:pt x="679534" y="122033"/>
                    <a:pt x="679534" y="166080"/>
                  </a:cubicBezTo>
                  <a:lnTo>
                    <a:pt x="679534" y="166080"/>
                  </a:lnTo>
                  <a:cubicBezTo>
                    <a:pt x="679534" y="257803"/>
                    <a:pt x="605177" y="332160"/>
                    <a:pt x="513454" y="332160"/>
                  </a:cubicBezTo>
                  <a:lnTo>
                    <a:pt x="166080" y="332160"/>
                  </a:lnTo>
                  <a:cubicBezTo>
                    <a:pt x="74357" y="332160"/>
                    <a:pt x="0" y="257803"/>
                    <a:pt x="0" y="166080"/>
                  </a:cubicBezTo>
                  <a:lnTo>
                    <a:pt x="0" y="166080"/>
                  </a:lnTo>
                  <a:cubicBezTo>
                    <a:pt x="0" y="74357"/>
                    <a:pt x="74357" y="0"/>
                    <a:pt x="16608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  <p:sp>
          <p:nvSpPr>
            <p:cNvPr name="TextBox 43" id="43"/>
            <p:cNvSpPr txBox="true"/>
            <p:nvPr/>
          </p:nvSpPr>
          <p:spPr>
            <a:xfrm>
              <a:off x="0" y="-85725"/>
              <a:ext cx="679534" cy="417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6.8%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396550" y="6952166"/>
            <a:ext cx="1949412" cy="952884"/>
            <a:chOff x="0" y="0"/>
            <a:chExt cx="679534" cy="33216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679534" cy="332160"/>
            </a:xfrm>
            <a:custGeom>
              <a:avLst/>
              <a:gdLst/>
              <a:ahLst/>
              <a:cxnLst/>
              <a:rect r="r" b="b" t="t" l="l"/>
              <a:pathLst>
                <a:path h="332160" w="679534">
                  <a:moveTo>
                    <a:pt x="166080" y="0"/>
                  </a:moveTo>
                  <a:lnTo>
                    <a:pt x="513454" y="0"/>
                  </a:lnTo>
                  <a:cubicBezTo>
                    <a:pt x="557501" y="0"/>
                    <a:pt x="599744" y="17498"/>
                    <a:pt x="630890" y="48644"/>
                  </a:cubicBezTo>
                  <a:cubicBezTo>
                    <a:pt x="662036" y="79790"/>
                    <a:pt x="679534" y="122033"/>
                    <a:pt x="679534" y="166080"/>
                  </a:cubicBezTo>
                  <a:lnTo>
                    <a:pt x="679534" y="166080"/>
                  </a:lnTo>
                  <a:cubicBezTo>
                    <a:pt x="679534" y="257803"/>
                    <a:pt x="605177" y="332160"/>
                    <a:pt x="513454" y="332160"/>
                  </a:cubicBezTo>
                  <a:lnTo>
                    <a:pt x="166080" y="332160"/>
                  </a:lnTo>
                  <a:cubicBezTo>
                    <a:pt x="74357" y="332160"/>
                    <a:pt x="0" y="257803"/>
                    <a:pt x="0" y="166080"/>
                  </a:cubicBezTo>
                  <a:lnTo>
                    <a:pt x="0" y="166080"/>
                  </a:lnTo>
                  <a:cubicBezTo>
                    <a:pt x="0" y="74357"/>
                    <a:pt x="74357" y="0"/>
                    <a:pt x="16608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  <p:sp>
          <p:nvSpPr>
            <p:cNvPr name="TextBox 46" id="46"/>
            <p:cNvSpPr txBox="true"/>
            <p:nvPr/>
          </p:nvSpPr>
          <p:spPr>
            <a:xfrm>
              <a:off x="0" y="-85725"/>
              <a:ext cx="679534" cy="4178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20.3%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TextBox 50" id="50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grpSp>
        <p:nvGrpSpPr>
          <p:cNvPr name="Group 51" id="51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53" id="53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3435" y="2682269"/>
            <a:ext cx="16184880" cy="685800"/>
            <a:chOff x="0" y="0"/>
            <a:chExt cx="21579840" cy="914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79839" cy="914400"/>
            </a:xfrm>
            <a:custGeom>
              <a:avLst/>
              <a:gdLst/>
              <a:ahLst/>
              <a:cxnLst/>
              <a:rect r="r" b="b" t="t" l="l"/>
              <a:pathLst>
                <a:path h="914400" w="21579839">
                  <a:moveTo>
                    <a:pt x="0" y="0"/>
                  </a:moveTo>
                  <a:lnTo>
                    <a:pt x="21579839" y="0"/>
                  </a:lnTo>
                  <a:lnTo>
                    <a:pt x="21579839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9846" r="0" b="-409846"/>
              </a:stretch>
            </a:blip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157984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When physicians aren't trained to critically evaluate evidence, myths take hold — and patients pay the price for decades.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435" y="3720494"/>
            <a:ext cx="5299710" cy="3448050"/>
            <a:chOff x="0" y="0"/>
            <a:chExt cx="7066280" cy="4597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66280" cy="4597400"/>
            </a:xfrm>
            <a:custGeom>
              <a:avLst/>
              <a:gdLst/>
              <a:ahLst/>
              <a:cxnLst/>
              <a:rect r="r" b="b" t="t" l="l"/>
              <a:pathLst>
                <a:path h="4597400" w="7066280">
                  <a:moveTo>
                    <a:pt x="0" y="147066"/>
                  </a:moveTo>
                  <a:cubicBezTo>
                    <a:pt x="0" y="65913"/>
                    <a:pt x="65913" y="0"/>
                    <a:pt x="147066" y="0"/>
                  </a:cubicBezTo>
                  <a:lnTo>
                    <a:pt x="6919214" y="0"/>
                  </a:lnTo>
                  <a:cubicBezTo>
                    <a:pt x="7000494" y="0"/>
                    <a:pt x="7066280" y="65913"/>
                    <a:pt x="7066280" y="147066"/>
                  </a:cubicBezTo>
                  <a:lnTo>
                    <a:pt x="7066280" y="4450334"/>
                  </a:lnTo>
                  <a:cubicBezTo>
                    <a:pt x="7066280" y="4531614"/>
                    <a:pt x="7000367" y="4597400"/>
                    <a:pt x="6919214" y="4597400"/>
                  </a:cubicBezTo>
                  <a:lnTo>
                    <a:pt x="147066" y="4597400"/>
                  </a:lnTo>
                  <a:cubicBezTo>
                    <a:pt x="65913" y="4597400"/>
                    <a:pt x="0" y="4531487"/>
                    <a:pt x="0" y="4450334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  <a:ln w="19050" cap="sq">
              <a:solidFill>
                <a:srgbClr val="2C3B7A"/>
              </a:soli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7" id="7"/>
          <p:cNvGrpSpPr/>
          <p:nvPr/>
        </p:nvGrpSpPr>
        <p:grpSpPr>
          <a:xfrm rot="0">
            <a:off x="1165860" y="4004339"/>
            <a:ext cx="4594860" cy="617220"/>
            <a:chOff x="0" y="0"/>
            <a:chExt cx="6126480" cy="8229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126480" cy="822960"/>
            </a:xfrm>
            <a:custGeom>
              <a:avLst/>
              <a:gdLst/>
              <a:ahLst/>
              <a:cxnLst/>
              <a:rect r="r" b="b" t="t" l="l"/>
              <a:pathLst>
                <a:path h="82296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5055" r="0" b="-95055"/>
              </a:stretch>
            </a:blipFill>
          </p:spPr>
          <p:txBody>
            <a:bodyPr/>
            <a:p/>
          </p:txBody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6126480" cy="8420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2002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65860" y="4621559"/>
            <a:ext cx="4594860" cy="2400300"/>
            <a:chOff x="0" y="0"/>
            <a:chExt cx="6126480" cy="3200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264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3200400"/>
                  </a:lnTo>
                  <a:lnTo>
                    <a:pt x="0" y="3200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024" t="0" r="-17024" b="0"/>
              </a:stretch>
            </a:blipFill>
          </p:spPr>
          <p:txBody>
            <a:bodyPr/>
            <a:p/>
          </p:txBody>
        </p:sp>
        <p:sp>
          <p:nvSpPr>
            <p:cNvPr name="TextBox 12" id="12"/>
            <p:cNvSpPr txBox="true"/>
            <p:nvPr/>
          </p:nvSpPr>
          <p:spPr>
            <a:xfrm>
              <a:off x="0" y="-85725"/>
              <a:ext cx="6126480" cy="3286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Women's Health Initiative trial halted early on preliminary, later-found-flawed data linking hormone therapy to breast cancer risk.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436995" y="3720494"/>
            <a:ext cx="5299710" cy="3448050"/>
            <a:chOff x="0" y="0"/>
            <a:chExt cx="7066280" cy="4597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066280" cy="4597400"/>
            </a:xfrm>
            <a:custGeom>
              <a:avLst/>
              <a:gdLst/>
              <a:ahLst/>
              <a:cxnLst/>
              <a:rect r="r" b="b" t="t" l="l"/>
              <a:pathLst>
                <a:path h="4597400" w="7066280">
                  <a:moveTo>
                    <a:pt x="0" y="147066"/>
                  </a:moveTo>
                  <a:cubicBezTo>
                    <a:pt x="0" y="65913"/>
                    <a:pt x="65913" y="0"/>
                    <a:pt x="147066" y="0"/>
                  </a:cubicBezTo>
                  <a:lnTo>
                    <a:pt x="6919214" y="0"/>
                  </a:lnTo>
                  <a:cubicBezTo>
                    <a:pt x="7000494" y="0"/>
                    <a:pt x="7066280" y="65913"/>
                    <a:pt x="7066280" y="147066"/>
                  </a:cubicBezTo>
                  <a:lnTo>
                    <a:pt x="7066280" y="4450334"/>
                  </a:lnTo>
                  <a:cubicBezTo>
                    <a:pt x="7066280" y="4531614"/>
                    <a:pt x="7000367" y="4597400"/>
                    <a:pt x="6919214" y="4597400"/>
                  </a:cubicBezTo>
                  <a:lnTo>
                    <a:pt x="147066" y="4597400"/>
                  </a:lnTo>
                  <a:cubicBezTo>
                    <a:pt x="65913" y="4597400"/>
                    <a:pt x="0" y="4531487"/>
                    <a:pt x="0" y="4450334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  <a:ln w="19050" cap="sq">
              <a:solidFill>
                <a:srgbClr val="2C3B7A"/>
              </a:soli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15" id="15"/>
          <p:cNvGrpSpPr/>
          <p:nvPr/>
        </p:nvGrpSpPr>
        <p:grpSpPr>
          <a:xfrm rot="0">
            <a:off x="6789420" y="4004339"/>
            <a:ext cx="4594860" cy="617220"/>
            <a:chOff x="0" y="0"/>
            <a:chExt cx="6126480" cy="8229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126480" cy="822960"/>
            </a:xfrm>
            <a:custGeom>
              <a:avLst/>
              <a:gdLst/>
              <a:ahLst/>
              <a:cxnLst/>
              <a:rect r="r" b="b" t="t" l="l"/>
              <a:pathLst>
                <a:path h="82296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5055" r="0" b="-95055"/>
              </a:stretch>
            </a:blipFill>
          </p:spPr>
          <p:txBody>
            <a:bodyPr/>
            <a:p/>
          </p:txBody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6126480" cy="8420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Fallout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789420" y="4621559"/>
            <a:ext cx="4594860" cy="2400300"/>
            <a:chOff x="0" y="0"/>
            <a:chExt cx="6126480" cy="3200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264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3200400"/>
                  </a:lnTo>
                  <a:lnTo>
                    <a:pt x="0" y="3200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024" t="0" r="-17024" b="0"/>
              </a:stretch>
            </a:blipFill>
          </p:spPr>
          <p:txBody>
            <a:bodyPr/>
            <a:p/>
          </p:txBody>
        </p:sp>
        <p:sp>
          <p:nvSpPr>
            <p:cNvPr name="TextBox 20" id="20"/>
            <p:cNvSpPr txBox="true"/>
            <p:nvPr/>
          </p:nvSpPr>
          <p:spPr>
            <a:xfrm>
              <a:off x="0" y="-85725"/>
              <a:ext cx="6126480" cy="3286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Media reaction was swift; physicians abandoned hormone therapy en masse. Black-box warnings appeared even on treatments known to be safe.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060555" y="3720494"/>
            <a:ext cx="5299710" cy="3448050"/>
            <a:chOff x="0" y="0"/>
            <a:chExt cx="7066280" cy="45974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066280" cy="4597400"/>
            </a:xfrm>
            <a:custGeom>
              <a:avLst/>
              <a:gdLst/>
              <a:ahLst/>
              <a:cxnLst/>
              <a:rect r="r" b="b" t="t" l="l"/>
              <a:pathLst>
                <a:path h="4597400" w="7066280">
                  <a:moveTo>
                    <a:pt x="0" y="147066"/>
                  </a:moveTo>
                  <a:cubicBezTo>
                    <a:pt x="0" y="65913"/>
                    <a:pt x="65913" y="0"/>
                    <a:pt x="147066" y="0"/>
                  </a:cubicBezTo>
                  <a:lnTo>
                    <a:pt x="6919214" y="0"/>
                  </a:lnTo>
                  <a:cubicBezTo>
                    <a:pt x="7000494" y="0"/>
                    <a:pt x="7066280" y="65913"/>
                    <a:pt x="7066280" y="147066"/>
                  </a:cubicBezTo>
                  <a:lnTo>
                    <a:pt x="7066280" y="4450334"/>
                  </a:lnTo>
                  <a:cubicBezTo>
                    <a:pt x="7066280" y="4531614"/>
                    <a:pt x="7000367" y="4597400"/>
                    <a:pt x="6919214" y="4597400"/>
                  </a:cubicBezTo>
                  <a:lnTo>
                    <a:pt x="147066" y="4597400"/>
                  </a:lnTo>
                  <a:cubicBezTo>
                    <a:pt x="65913" y="4597400"/>
                    <a:pt x="0" y="4531487"/>
                    <a:pt x="0" y="4450334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  <a:ln w="19050" cap="sq">
              <a:solidFill>
                <a:srgbClr val="2C3B7A"/>
              </a:soli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412980" y="4004339"/>
            <a:ext cx="4594860" cy="617220"/>
            <a:chOff x="0" y="0"/>
            <a:chExt cx="6126480" cy="8229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126480" cy="822960"/>
            </a:xfrm>
            <a:custGeom>
              <a:avLst/>
              <a:gdLst/>
              <a:ahLst/>
              <a:cxnLst/>
              <a:rect r="r" b="b" t="t" l="l"/>
              <a:pathLst>
                <a:path h="82296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5055" r="0" b="-95055"/>
              </a:stretch>
            </a:blipFill>
          </p:spPr>
          <p:txBody>
            <a:bodyPr/>
            <a:p/>
          </p:txBody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6126480" cy="8420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Result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403455" y="4621559"/>
            <a:ext cx="4594860" cy="2400300"/>
            <a:chOff x="0" y="0"/>
            <a:chExt cx="6126480" cy="3200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1264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3200400"/>
                  </a:lnTo>
                  <a:lnTo>
                    <a:pt x="0" y="3200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024" t="0" r="-17024" b="0"/>
              </a:stretch>
            </a:blipFill>
          </p:spPr>
          <p:txBody>
            <a:bodyPr/>
            <a:p/>
          </p:txBody>
        </p:sp>
        <p:sp>
          <p:nvSpPr>
            <p:cNvPr name="TextBox 28" id="28"/>
            <p:cNvSpPr txBox="true"/>
            <p:nvPr/>
          </p:nvSpPr>
          <p:spPr>
            <a:xfrm>
              <a:off x="0" y="-85725"/>
              <a:ext cx="6126480" cy="3286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Use dropped from ~27% to under 5% of menopausal women — a misunderstanding that persisted for two decades.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13435" y="7964805"/>
            <a:ext cx="16546830" cy="998220"/>
            <a:chOff x="0" y="0"/>
            <a:chExt cx="22062440" cy="133096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2062439" cy="1330960"/>
            </a:xfrm>
            <a:custGeom>
              <a:avLst/>
              <a:gdLst/>
              <a:ahLst/>
              <a:cxnLst/>
              <a:rect r="r" b="b" t="t" l="l"/>
              <a:pathLst>
                <a:path h="1330960" w="22062439">
                  <a:moveTo>
                    <a:pt x="0" y="0"/>
                  </a:moveTo>
                  <a:lnTo>
                    <a:pt x="22062439" y="0"/>
                  </a:lnTo>
                  <a:lnTo>
                    <a:pt x="22062439" y="1330960"/>
                  </a:lnTo>
                  <a:lnTo>
                    <a:pt x="0" y="1330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2015" r="4674" b="-293771"/>
              </a:stretch>
            </a:blipFill>
          </p:spPr>
          <p:txBody>
            <a:bodyPr/>
            <a:p/>
          </p:txBody>
        </p:sp>
        <p:sp>
          <p:nvSpPr>
            <p:cNvPr name="TextBox 31" id="31"/>
            <p:cNvSpPr txBox="true"/>
            <p:nvPr/>
          </p:nvSpPr>
          <p:spPr>
            <a:xfrm>
              <a:off x="0" y="-95250"/>
              <a:ext cx="22062440" cy="14262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31"/>
                </a:lnSpc>
              </a:pPr>
              <a:r>
                <a:rPr lang="en-US" sz="2199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This single misinterpreted study may have contributed to thousands of premature deaths in menopausal women — underscoring why evidence-based education is an economic and moral imperative.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34" id="34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1.2 WHAT'S AT RISK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813435" y="1619279"/>
            <a:ext cx="16184880" cy="1234440"/>
            <a:chOff x="0" y="0"/>
            <a:chExt cx="21579840" cy="16459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1579839" cy="1645920"/>
            </a:xfrm>
            <a:custGeom>
              <a:avLst/>
              <a:gdLst/>
              <a:ahLst/>
              <a:cxnLst/>
              <a:rect r="r" b="b" t="t" l="l"/>
              <a:pathLst>
                <a:path h="1645920" w="21579839">
                  <a:moveTo>
                    <a:pt x="0" y="0"/>
                  </a:moveTo>
                  <a:lnTo>
                    <a:pt x="21579839" y="0"/>
                  </a:lnTo>
                  <a:lnTo>
                    <a:pt x="21579839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5470" r="0" b="-205470"/>
              </a:stretch>
            </a:blipFill>
          </p:spPr>
          <p:txBody>
            <a:bodyPr/>
            <a:p/>
          </p:txBody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21579840" cy="16935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</a:t>
              </a:r>
              <a:r>
                <a:rPr lang="en-US" b="true" sz="48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Cautionary Tale: </a:t>
              </a:r>
              <a:r>
                <a:rPr lang="en-US" sz="4800" b="true">
                  <a:solidFill>
                    <a:srgbClr val="407EC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2002 WHI Study</a:t>
              </a:r>
            </a:p>
          </p:txBody>
        </p:sp>
      </p:grpSp>
      <p:sp>
        <p:nvSpPr>
          <p:cNvPr name="AutoShape 38" id="38"/>
          <p:cNvSpPr/>
          <p:nvPr/>
        </p:nvSpPr>
        <p:spPr>
          <a:xfrm flipV="true">
            <a:off x="813435" y="7702868"/>
            <a:ext cx="16546830" cy="0"/>
          </a:xfrm>
          <a:prstGeom prst="line">
            <a:avLst/>
          </a:prstGeom>
          <a:ln cap="flat" w="28575">
            <a:solidFill>
              <a:srgbClr val="CADCFC"/>
            </a:solidFill>
            <a:prstDash val="solid"/>
            <a:headEnd type="none" len="sm" w="sm"/>
            <a:tailEnd type="none" len="sm" w="sm"/>
          </a:ln>
        </p:spPr>
        <p:txBody>
          <a:bodyPr/>
          <a:p/>
        </p:txBody>
      </p:sp>
      <p:grpSp>
        <p:nvGrpSpPr>
          <p:cNvPr name="Group 39" id="39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45" id="45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1318003"/>
            <a:ext cx="11754972" cy="2005898"/>
            <a:chOff x="0" y="0"/>
            <a:chExt cx="15673297" cy="26745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3296" cy="2674531"/>
            </a:xfrm>
            <a:custGeom>
              <a:avLst/>
              <a:gdLst/>
              <a:ahLst/>
              <a:cxnLst/>
              <a:rect r="r" b="b" t="t" l="l"/>
              <a:pathLst>
                <a:path h="2674531" w="15673296">
                  <a:moveTo>
                    <a:pt x="0" y="0"/>
                  </a:moveTo>
                  <a:lnTo>
                    <a:pt x="15673296" y="0"/>
                  </a:lnTo>
                  <a:lnTo>
                    <a:pt x="15673296" y="2674531"/>
                  </a:lnTo>
                  <a:lnTo>
                    <a:pt x="0" y="267453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6447" r="-37685" b="-87988"/>
              </a:stretch>
            </a:blip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5673297" cy="272215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Menopause touches every organ system —</a:t>
              </a:r>
              <a:r>
                <a:rPr lang="en-US" sz="4800" b="true">
                  <a:solidFill>
                    <a:srgbClr val="407EC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 just OBGYN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435" y="3771576"/>
            <a:ext cx="5436870" cy="2145030"/>
            <a:chOff x="0" y="0"/>
            <a:chExt cx="7249160" cy="28600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249160" cy="2860040"/>
            </a:xfrm>
            <a:custGeom>
              <a:avLst/>
              <a:gdLst/>
              <a:ahLst/>
              <a:cxnLst/>
              <a:rect r="r" b="b" t="t" l="l"/>
              <a:pathLst>
                <a:path h="2860040" w="7249160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7101586" y="0"/>
                  </a:lnTo>
                  <a:cubicBezTo>
                    <a:pt x="7183120" y="0"/>
                    <a:pt x="7249160" y="66040"/>
                    <a:pt x="7249160" y="147574"/>
                  </a:cubicBezTo>
                  <a:lnTo>
                    <a:pt x="7249160" y="2712466"/>
                  </a:lnTo>
                  <a:cubicBezTo>
                    <a:pt x="7249160" y="2794000"/>
                    <a:pt x="7183120" y="2860040"/>
                    <a:pt x="7101586" y="2860040"/>
                  </a:cubicBezTo>
                  <a:lnTo>
                    <a:pt x="147574" y="2860040"/>
                  </a:lnTo>
                  <a:cubicBezTo>
                    <a:pt x="66040" y="2860040"/>
                    <a:pt x="0" y="2794000"/>
                    <a:pt x="0" y="271246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7" id="7"/>
          <p:cNvGrpSpPr/>
          <p:nvPr/>
        </p:nvGrpSpPr>
        <p:grpSpPr>
          <a:xfrm rot="0">
            <a:off x="1645920" y="3959409"/>
            <a:ext cx="4389120" cy="548640"/>
            <a:chOff x="0" y="0"/>
            <a:chExt cx="5852160" cy="7315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852160" cy="731520"/>
            </a:xfrm>
            <a:custGeom>
              <a:avLst/>
              <a:gdLst/>
              <a:ahLst/>
              <a:cxnLst/>
              <a:rect r="r" b="b" t="t" l="l"/>
              <a:pathLst>
                <a:path h="73152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  <p:txBody>
            <a:bodyPr/>
            <a:p/>
          </p:txBody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585216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Heart &amp; Stroke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24712" y="4631493"/>
            <a:ext cx="4869180" cy="1165860"/>
            <a:chOff x="0" y="0"/>
            <a:chExt cx="6492240" cy="15544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492240" cy="1554480"/>
            </a:xfrm>
            <a:custGeom>
              <a:avLst/>
              <a:gdLst/>
              <a:ahLst/>
              <a:cxnLst/>
              <a:rect r="r" b="b" t="t" l="l"/>
              <a:pathLst>
                <a:path h="155448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8" r="0" b="-31378"/>
              </a:stretch>
            </a:blipFill>
          </p:spPr>
          <p:txBody>
            <a:bodyPr/>
            <a:p/>
          </p:txBody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649224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8"/>
                </a:lnSpc>
              </a:pPr>
              <a:r>
                <a:rPr lang="en-US" sz="157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CVD accounts for 35% of deaths in women; stroke risk doubles in the 10 years after menopause onset.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436995" y="3771576"/>
            <a:ext cx="5436870" cy="2145030"/>
            <a:chOff x="0" y="0"/>
            <a:chExt cx="7249160" cy="28600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249160" cy="2860040"/>
            </a:xfrm>
            <a:custGeom>
              <a:avLst/>
              <a:gdLst/>
              <a:ahLst/>
              <a:cxnLst/>
              <a:rect r="r" b="b" t="t" l="l"/>
              <a:pathLst>
                <a:path h="2860040" w="7249160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7101586" y="0"/>
                  </a:lnTo>
                  <a:cubicBezTo>
                    <a:pt x="7183120" y="0"/>
                    <a:pt x="7249160" y="66040"/>
                    <a:pt x="7249160" y="147574"/>
                  </a:cubicBezTo>
                  <a:lnTo>
                    <a:pt x="7249160" y="2712466"/>
                  </a:lnTo>
                  <a:cubicBezTo>
                    <a:pt x="7249160" y="2794000"/>
                    <a:pt x="7183120" y="2860040"/>
                    <a:pt x="7101586" y="2860040"/>
                  </a:cubicBezTo>
                  <a:lnTo>
                    <a:pt x="147574" y="2860040"/>
                  </a:lnTo>
                  <a:cubicBezTo>
                    <a:pt x="66040" y="2860040"/>
                    <a:pt x="0" y="2794000"/>
                    <a:pt x="0" y="271246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15" id="15"/>
          <p:cNvGrpSpPr/>
          <p:nvPr/>
        </p:nvGrpSpPr>
        <p:grpSpPr>
          <a:xfrm rot="0">
            <a:off x="7269480" y="3959409"/>
            <a:ext cx="4389120" cy="548640"/>
            <a:chOff x="0" y="0"/>
            <a:chExt cx="5852160" cy="7315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852160" cy="731520"/>
            </a:xfrm>
            <a:custGeom>
              <a:avLst/>
              <a:gdLst/>
              <a:ahLst/>
              <a:cxnLst/>
              <a:rect r="r" b="b" t="t" l="l"/>
              <a:pathLst>
                <a:path h="73152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  <p:txBody>
            <a:bodyPr/>
            <a:p/>
          </p:txBody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585216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Brain &amp; Cognition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748272" y="4631493"/>
            <a:ext cx="4869180" cy="1165860"/>
            <a:chOff x="0" y="0"/>
            <a:chExt cx="6492240" cy="15544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492240" cy="1554480"/>
            </a:xfrm>
            <a:custGeom>
              <a:avLst/>
              <a:gdLst/>
              <a:ahLst/>
              <a:cxnLst/>
              <a:rect r="r" b="b" t="t" l="l"/>
              <a:pathLst>
                <a:path h="155448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8" r="0" b="-31378"/>
              </a:stretch>
            </a:blipFill>
          </p:spPr>
          <p:txBody>
            <a:bodyPr/>
            <a:p/>
          </p:txBody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649224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8"/>
                </a:lnSpc>
              </a:pPr>
              <a:r>
                <a:rPr lang="en-US" sz="157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Two-thirds of Alzheimer's patients are women; surgically induced menopause raises dementia risk.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060555" y="3771576"/>
            <a:ext cx="5436870" cy="2145030"/>
            <a:chOff x="0" y="0"/>
            <a:chExt cx="7249160" cy="28600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249160" cy="2860040"/>
            </a:xfrm>
            <a:custGeom>
              <a:avLst/>
              <a:gdLst/>
              <a:ahLst/>
              <a:cxnLst/>
              <a:rect r="r" b="b" t="t" l="l"/>
              <a:pathLst>
                <a:path h="2860040" w="7249160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7101586" y="0"/>
                  </a:lnTo>
                  <a:cubicBezTo>
                    <a:pt x="7183120" y="0"/>
                    <a:pt x="7249160" y="66040"/>
                    <a:pt x="7249160" y="147574"/>
                  </a:cubicBezTo>
                  <a:lnTo>
                    <a:pt x="7249160" y="2712466"/>
                  </a:lnTo>
                  <a:cubicBezTo>
                    <a:pt x="7249160" y="2794000"/>
                    <a:pt x="7183120" y="2860040"/>
                    <a:pt x="7101586" y="2860040"/>
                  </a:cubicBezTo>
                  <a:lnTo>
                    <a:pt x="147574" y="2860040"/>
                  </a:lnTo>
                  <a:cubicBezTo>
                    <a:pt x="66040" y="2860040"/>
                    <a:pt x="0" y="2794000"/>
                    <a:pt x="0" y="271246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893040" y="3959409"/>
            <a:ext cx="4389120" cy="548640"/>
            <a:chOff x="0" y="0"/>
            <a:chExt cx="5852160" cy="7315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852160" cy="731520"/>
            </a:xfrm>
            <a:custGeom>
              <a:avLst/>
              <a:gdLst/>
              <a:ahLst/>
              <a:cxnLst/>
              <a:rect r="r" b="b" t="t" l="l"/>
              <a:pathLst>
                <a:path h="73152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  <p:txBody>
            <a:bodyPr/>
            <a:p/>
          </p:txBody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85216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Bone Health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371832" y="4631493"/>
            <a:ext cx="4869180" cy="1165860"/>
            <a:chOff x="0" y="0"/>
            <a:chExt cx="6492240" cy="15544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492240" cy="1554480"/>
            </a:xfrm>
            <a:custGeom>
              <a:avLst/>
              <a:gdLst/>
              <a:ahLst/>
              <a:cxnLst/>
              <a:rect r="r" b="b" t="t" l="l"/>
              <a:pathLst>
                <a:path h="155448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8" r="0" b="-31378"/>
              </a:stretch>
            </a:blipFill>
          </p:spPr>
          <p:txBody>
            <a:bodyPr/>
            <a:p/>
          </p:txBody>
        </p:sp>
        <p:sp>
          <p:nvSpPr>
            <p:cNvPr name="TextBox 28" id="28"/>
            <p:cNvSpPr txBox="true"/>
            <p:nvPr/>
          </p:nvSpPr>
          <p:spPr>
            <a:xfrm>
              <a:off x="0" y="-47625"/>
              <a:ext cx="649224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8"/>
                </a:lnSpc>
              </a:pPr>
              <a:r>
                <a:rPr lang="en-US" sz="157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80% of osteoporosis diagnoses are in women; 70% of hip-fracture hospitalizations occur in women.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13435" y="6171876"/>
            <a:ext cx="5436870" cy="2145030"/>
            <a:chOff x="0" y="0"/>
            <a:chExt cx="7249160" cy="286004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249160" cy="2860040"/>
            </a:xfrm>
            <a:custGeom>
              <a:avLst/>
              <a:gdLst/>
              <a:ahLst/>
              <a:cxnLst/>
              <a:rect r="r" b="b" t="t" l="l"/>
              <a:pathLst>
                <a:path h="2860040" w="7249160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7101586" y="0"/>
                  </a:lnTo>
                  <a:cubicBezTo>
                    <a:pt x="7183120" y="0"/>
                    <a:pt x="7249160" y="66040"/>
                    <a:pt x="7249160" y="147574"/>
                  </a:cubicBezTo>
                  <a:lnTo>
                    <a:pt x="7249160" y="2712466"/>
                  </a:lnTo>
                  <a:cubicBezTo>
                    <a:pt x="7249160" y="2794000"/>
                    <a:pt x="7183120" y="2860040"/>
                    <a:pt x="7101586" y="2860040"/>
                  </a:cubicBezTo>
                  <a:lnTo>
                    <a:pt x="147574" y="2860040"/>
                  </a:lnTo>
                  <a:cubicBezTo>
                    <a:pt x="66040" y="2860040"/>
                    <a:pt x="0" y="2794000"/>
                    <a:pt x="0" y="271246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31" id="31"/>
          <p:cNvGrpSpPr/>
          <p:nvPr/>
        </p:nvGrpSpPr>
        <p:grpSpPr>
          <a:xfrm rot="0">
            <a:off x="1645920" y="6359709"/>
            <a:ext cx="4389120" cy="548640"/>
            <a:chOff x="0" y="0"/>
            <a:chExt cx="5852160" cy="731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852160" cy="731520"/>
            </a:xfrm>
            <a:custGeom>
              <a:avLst/>
              <a:gdLst/>
              <a:ahLst/>
              <a:cxnLst/>
              <a:rect r="r" b="b" t="t" l="l"/>
              <a:pathLst>
                <a:path h="73152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  <p:txBody>
            <a:bodyPr/>
            <a:p/>
          </p:txBody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585216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Muscle &amp; Frailty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124712" y="7031793"/>
            <a:ext cx="4869180" cy="1165860"/>
            <a:chOff x="0" y="0"/>
            <a:chExt cx="6492240" cy="15544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492240" cy="1554480"/>
            </a:xfrm>
            <a:custGeom>
              <a:avLst/>
              <a:gdLst/>
              <a:ahLst/>
              <a:cxnLst/>
              <a:rect r="r" b="b" t="t" l="l"/>
              <a:pathLst>
                <a:path h="155448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8" r="0" b="-31378"/>
              </a:stretch>
            </a:blipFill>
          </p:spPr>
          <p:txBody>
            <a:bodyPr/>
            <a:p/>
          </p:txBody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649224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8"/>
                </a:lnSpc>
              </a:pPr>
              <a:r>
                <a:rPr lang="en-US" sz="157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Estrogen loss drives sarcopenia and age-related frailty, raising long-term care burden.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6436995" y="6171876"/>
            <a:ext cx="5436870" cy="2145030"/>
            <a:chOff x="0" y="0"/>
            <a:chExt cx="7249160" cy="286004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7249160" cy="2860040"/>
            </a:xfrm>
            <a:custGeom>
              <a:avLst/>
              <a:gdLst/>
              <a:ahLst/>
              <a:cxnLst/>
              <a:rect r="r" b="b" t="t" l="l"/>
              <a:pathLst>
                <a:path h="2860040" w="7249160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7101586" y="0"/>
                  </a:lnTo>
                  <a:cubicBezTo>
                    <a:pt x="7183120" y="0"/>
                    <a:pt x="7249160" y="66040"/>
                    <a:pt x="7249160" y="147574"/>
                  </a:cubicBezTo>
                  <a:lnTo>
                    <a:pt x="7249160" y="2712466"/>
                  </a:lnTo>
                  <a:cubicBezTo>
                    <a:pt x="7249160" y="2794000"/>
                    <a:pt x="7183120" y="2860040"/>
                    <a:pt x="7101586" y="2860040"/>
                  </a:cubicBezTo>
                  <a:lnTo>
                    <a:pt x="147574" y="2860040"/>
                  </a:lnTo>
                  <a:cubicBezTo>
                    <a:pt x="66040" y="2860040"/>
                    <a:pt x="0" y="2794000"/>
                    <a:pt x="0" y="271246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39" id="39"/>
          <p:cNvGrpSpPr/>
          <p:nvPr/>
        </p:nvGrpSpPr>
        <p:grpSpPr>
          <a:xfrm rot="0">
            <a:off x="7269480" y="6359709"/>
            <a:ext cx="4389120" cy="548640"/>
            <a:chOff x="0" y="0"/>
            <a:chExt cx="5852160" cy="73152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5852160" cy="731520"/>
            </a:xfrm>
            <a:custGeom>
              <a:avLst/>
              <a:gdLst/>
              <a:ahLst/>
              <a:cxnLst/>
              <a:rect r="r" b="b" t="t" l="l"/>
              <a:pathLst>
                <a:path h="73152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  <p:txBody>
            <a:bodyPr/>
            <a:p/>
          </p:txBody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585216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Genitourinary (GSM)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6748272" y="7031793"/>
            <a:ext cx="4869180" cy="1165860"/>
            <a:chOff x="0" y="0"/>
            <a:chExt cx="6492240" cy="155448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6492240" cy="1554480"/>
            </a:xfrm>
            <a:custGeom>
              <a:avLst/>
              <a:gdLst/>
              <a:ahLst/>
              <a:cxnLst/>
              <a:rect r="r" b="b" t="t" l="l"/>
              <a:pathLst>
                <a:path h="155448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8" r="0" b="-31378"/>
              </a:stretch>
            </a:blipFill>
          </p:spPr>
          <p:txBody>
            <a:bodyPr/>
            <a:p/>
          </p:txBody>
        </p:sp>
        <p:sp>
          <p:nvSpPr>
            <p:cNvPr name="TextBox 44" id="44"/>
            <p:cNvSpPr txBox="true"/>
            <p:nvPr/>
          </p:nvSpPr>
          <p:spPr>
            <a:xfrm>
              <a:off x="0" y="-47625"/>
              <a:ext cx="649224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8"/>
                </a:lnSpc>
              </a:pPr>
              <a:r>
                <a:rPr lang="en-US" sz="157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Affects over half of menopausal women; a major driver of recurrent UTIs and urinary sepsis.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060555" y="6171876"/>
            <a:ext cx="5436870" cy="2145030"/>
            <a:chOff x="0" y="0"/>
            <a:chExt cx="7249160" cy="286004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249160" cy="2860040"/>
            </a:xfrm>
            <a:custGeom>
              <a:avLst/>
              <a:gdLst/>
              <a:ahLst/>
              <a:cxnLst/>
              <a:rect r="r" b="b" t="t" l="l"/>
              <a:pathLst>
                <a:path h="2860040" w="7249160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7101586" y="0"/>
                  </a:lnTo>
                  <a:cubicBezTo>
                    <a:pt x="7183120" y="0"/>
                    <a:pt x="7249160" y="66040"/>
                    <a:pt x="7249160" y="147574"/>
                  </a:cubicBezTo>
                  <a:lnTo>
                    <a:pt x="7249160" y="2712466"/>
                  </a:lnTo>
                  <a:cubicBezTo>
                    <a:pt x="7249160" y="2794000"/>
                    <a:pt x="7183120" y="2860040"/>
                    <a:pt x="7101586" y="2860040"/>
                  </a:cubicBezTo>
                  <a:lnTo>
                    <a:pt x="147574" y="2860040"/>
                  </a:lnTo>
                  <a:cubicBezTo>
                    <a:pt x="66040" y="2860040"/>
                    <a:pt x="0" y="2794000"/>
                    <a:pt x="0" y="271246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47" id="47"/>
          <p:cNvGrpSpPr/>
          <p:nvPr/>
        </p:nvGrpSpPr>
        <p:grpSpPr>
          <a:xfrm rot="0">
            <a:off x="12893040" y="6359709"/>
            <a:ext cx="4389120" cy="548640"/>
            <a:chOff x="0" y="0"/>
            <a:chExt cx="5852160" cy="73152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5852160" cy="731520"/>
            </a:xfrm>
            <a:custGeom>
              <a:avLst/>
              <a:gdLst/>
              <a:ahLst/>
              <a:cxnLst/>
              <a:rect r="r" b="b" t="t" l="l"/>
              <a:pathLst>
                <a:path h="731520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  <p:txBody>
            <a:bodyPr/>
            <a:p/>
          </p:txBody>
        </p:sp>
        <p:sp>
          <p:nvSpPr>
            <p:cNvPr name="TextBox 49" id="49"/>
            <p:cNvSpPr txBox="true"/>
            <p:nvPr/>
          </p:nvSpPr>
          <p:spPr>
            <a:xfrm>
              <a:off x="0" y="-19050"/>
              <a:ext cx="585216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Metabolic &amp; Immune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2371832" y="7031793"/>
            <a:ext cx="4869180" cy="1165860"/>
            <a:chOff x="0" y="0"/>
            <a:chExt cx="6492240" cy="155448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492240" cy="1554480"/>
            </a:xfrm>
            <a:custGeom>
              <a:avLst/>
              <a:gdLst/>
              <a:ahLst/>
              <a:cxnLst/>
              <a:rect r="r" b="b" t="t" l="l"/>
              <a:pathLst>
                <a:path h="155448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8" r="0" b="-31378"/>
              </a:stretch>
            </a:blipFill>
          </p:spPr>
          <p:txBody>
            <a:bodyPr/>
            <a:p/>
          </p:txBody>
        </p:sp>
        <p:sp>
          <p:nvSpPr>
            <p:cNvPr name="TextBox 52" id="52"/>
            <p:cNvSpPr txBox="true"/>
            <p:nvPr/>
          </p:nvSpPr>
          <p:spPr>
            <a:xfrm>
              <a:off x="0" y="-47625"/>
              <a:ext cx="649224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8"/>
                </a:lnSpc>
              </a:pPr>
              <a:r>
                <a:rPr lang="en-US" sz="157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Menopause worsens insulin resistance and is linked to higher rates of autoimmune disease.</a:t>
              </a:r>
            </a:p>
          </p:txBody>
        </p:sp>
      </p:grpSp>
      <p:sp>
        <p:nvSpPr>
          <p:cNvPr name="Freeform 53" id="53"/>
          <p:cNvSpPr/>
          <p:nvPr/>
        </p:nvSpPr>
        <p:spPr>
          <a:xfrm flipH="false" flipV="false" rot="0">
            <a:off x="1124712" y="4089711"/>
            <a:ext cx="288036" cy="288036"/>
          </a:xfrm>
          <a:custGeom>
            <a:avLst/>
            <a:gdLst/>
            <a:ahLst/>
            <a:cxnLst/>
            <a:rect r="r" b="b" t="t" l="l"/>
            <a:pathLst>
              <a:path h="288036" w="288036">
                <a:moveTo>
                  <a:pt x="0" y="0"/>
                </a:moveTo>
                <a:lnTo>
                  <a:pt x="288036" y="0"/>
                </a:lnTo>
                <a:lnTo>
                  <a:pt x="288036" y="288036"/>
                </a:lnTo>
                <a:lnTo>
                  <a:pt x="0" y="28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sp>
        <p:nvSpPr>
          <p:cNvPr name="Freeform 54" id="54"/>
          <p:cNvSpPr/>
          <p:nvPr/>
        </p:nvSpPr>
        <p:spPr>
          <a:xfrm flipH="false" flipV="false" rot="0">
            <a:off x="1124712" y="6490011"/>
            <a:ext cx="288036" cy="288036"/>
          </a:xfrm>
          <a:custGeom>
            <a:avLst/>
            <a:gdLst/>
            <a:ahLst/>
            <a:cxnLst/>
            <a:rect r="r" b="b" t="t" l="l"/>
            <a:pathLst>
              <a:path h="288036" w="288036">
                <a:moveTo>
                  <a:pt x="0" y="0"/>
                </a:moveTo>
                <a:lnTo>
                  <a:pt x="288036" y="0"/>
                </a:lnTo>
                <a:lnTo>
                  <a:pt x="288036" y="288036"/>
                </a:lnTo>
                <a:lnTo>
                  <a:pt x="0" y="28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sp>
        <p:nvSpPr>
          <p:cNvPr name="Freeform 55" id="55"/>
          <p:cNvSpPr/>
          <p:nvPr/>
        </p:nvSpPr>
        <p:spPr>
          <a:xfrm flipH="false" flipV="false" rot="0">
            <a:off x="6748272" y="4089711"/>
            <a:ext cx="288036" cy="288036"/>
          </a:xfrm>
          <a:custGeom>
            <a:avLst/>
            <a:gdLst/>
            <a:ahLst/>
            <a:cxnLst/>
            <a:rect r="r" b="b" t="t" l="l"/>
            <a:pathLst>
              <a:path h="288036" w="288036">
                <a:moveTo>
                  <a:pt x="0" y="0"/>
                </a:moveTo>
                <a:lnTo>
                  <a:pt x="288036" y="0"/>
                </a:lnTo>
                <a:lnTo>
                  <a:pt x="288036" y="288036"/>
                </a:lnTo>
                <a:lnTo>
                  <a:pt x="0" y="28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sp>
        <p:nvSpPr>
          <p:cNvPr name="Freeform 56" id="56"/>
          <p:cNvSpPr/>
          <p:nvPr/>
        </p:nvSpPr>
        <p:spPr>
          <a:xfrm flipH="false" flipV="false" rot="0">
            <a:off x="6748272" y="6503727"/>
            <a:ext cx="288036" cy="288036"/>
          </a:xfrm>
          <a:custGeom>
            <a:avLst/>
            <a:gdLst/>
            <a:ahLst/>
            <a:cxnLst/>
            <a:rect r="r" b="b" t="t" l="l"/>
            <a:pathLst>
              <a:path h="288036" w="288036">
                <a:moveTo>
                  <a:pt x="0" y="0"/>
                </a:moveTo>
                <a:lnTo>
                  <a:pt x="288036" y="0"/>
                </a:lnTo>
                <a:lnTo>
                  <a:pt x="288036" y="288036"/>
                </a:lnTo>
                <a:lnTo>
                  <a:pt x="0" y="28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sp>
        <p:nvSpPr>
          <p:cNvPr name="Freeform 57" id="57"/>
          <p:cNvSpPr/>
          <p:nvPr/>
        </p:nvSpPr>
        <p:spPr>
          <a:xfrm flipH="false" flipV="false" rot="0">
            <a:off x="12371832" y="4089711"/>
            <a:ext cx="288036" cy="288036"/>
          </a:xfrm>
          <a:custGeom>
            <a:avLst/>
            <a:gdLst/>
            <a:ahLst/>
            <a:cxnLst/>
            <a:rect r="r" b="b" t="t" l="l"/>
            <a:pathLst>
              <a:path h="288036" w="288036">
                <a:moveTo>
                  <a:pt x="0" y="0"/>
                </a:moveTo>
                <a:lnTo>
                  <a:pt x="288036" y="0"/>
                </a:lnTo>
                <a:lnTo>
                  <a:pt x="288036" y="288036"/>
                </a:lnTo>
                <a:lnTo>
                  <a:pt x="0" y="28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sp>
        <p:nvSpPr>
          <p:cNvPr name="Freeform 58" id="58"/>
          <p:cNvSpPr/>
          <p:nvPr/>
        </p:nvSpPr>
        <p:spPr>
          <a:xfrm flipH="false" flipV="false" rot="0">
            <a:off x="12369165" y="6503727"/>
            <a:ext cx="288036" cy="288036"/>
          </a:xfrm>
          <a:custGeom>
            <a:avLst/>
            <a:gdLst/>
            <a:ahLst/>
            <a:cxnLst/>
            <a:rect r="r" b="b" t="t" l="l"/>
            <a:pathLst>
              <a:path h="288036" w="288036">
                <a:moveTo>
                  <a:pt x="0" y="0"/>
                </a:moveTo>
                <a:lnTo>
                  <a:pt x="288036" y="0"/>
                </a:lnTo>
                <a:lnTo>
                  <a:pt x="288036" y="288036"/>
                </a:lnTo>
                <a:lnTo>
                  <a:pt x="0" y="288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sp>
        <p:nvSpPr>
          <p:cNvPr name="TextBox 59" id="59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grpSp>
        <p:nvGrpSpPr>
          <p:cNvPr name="Group 60" id="60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62" id="62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2.0 SYSTEMIC IMPACT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65" id="65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68" id="68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8675" y="1282427"/>
            <a:ext cx="16184880" cy="1188415"/>
            <a:chOff x="0" y="0"/>
            <a:chExt cx="21579840" cy="15845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79839" cy="1584554"/>
            </a:xfrm>
            <a:custGeom>
              <a:avLst/>
              <a:gdLst/>
              <a:ahLst/>
              <a:cxnLst/>
              <a:rect r="r" b="b" t="t" l="l"/>
              <a:pathLst>
                <a:path h="1584554" w="21579839">
                  <a:moveTo>
                    <a:pt x="0" y="0"/>
                  </a:moveTo>
                  <a:lnTo>
                    <a:pt x="21579839" y="0"/>
                  </a:lnTo>
                  <a:lnTo>
                    <a:pt x="21579839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3427" r="0" b="-217300"/>
              </a:stretch>
            </a:blip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1579840" cy="16321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3135504"/>
            <a:ext cx="4823460" cy="1734693"/>
            <a:chOff x="0" y="0"/>
            <a:chExt cx="6431280" cy="231292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431280" cy="2312924"/>
            </a:xfrm>
            <a:custGeom>
              <a:avLst/>
              <a:gdLst/>
              <a:ahLst/>
              <a:cxnLst/>
              <a:rect r="r" b="b" t="t" l="l"/>
              <a:pathLst>
                <a:path h="2312924" w="6431280">
                  <a:moveTo>
                    <a:pt x="0" y="0"/>
                  </a:moveTo>
                  <a:lnTo>
                    <a:pt x="6431280" y="0"/>
                  </a:lnTo>
                  <a:lnTo>
                    <a:pt x="6431280" y="2312924"/>
                  </a:lnTo>
                  <a:lnTo>
                    <a:pt x="0" y="23129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368" r="-12322" b="-4343"/>
              </a:stretch>
            </a:blipFill>
          </p:spPr>
          <p:txBody>
            <a:bodyPr/>
            <a:p/>
          </p:txBody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6431280" cy="237007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$25B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43940" y="4503849"/>
            <a:ext cx="4869180" cy="1645920"/>
            <a:chOff x="0" y="0"/>
            <a:chExt cx="6492240" cy="21945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4922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43" r="0" b="-7643"/>
              </a:stretch>
            </a:blipFill>
          </p:spPr>
          <p:txBody>
            <a:bodyPr/>
            <a:p/>
          </p:txBody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6492240" cy="22707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2"/>
                </a:lnSpc>
              </a:pPr>
              <a:r>
                <a:rPr lang="en-US" sz="1875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in direct annual U.S. medical spend on menopausal symptoms (ages 45–60)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309360" y="3188920"/>
            <a:ext cx="5417820" cy="1734693"/>
            <a:chOff x="0" y="0"/>
            <a:chExt cx="7223760" cy="231292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223760" cy="2312924"/>
            </a:xfrm>
            <a:custGeom>
              <a:avLst/>
              <a:gdLst/>
              <a:ahLst/>
              <a:cxnLst/>
              <a:rect r="r" b="b" t="t" l="l"/>
              <a:pathLst>
                <a:path h="2312924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2312924"/>
                  </a:lnTo>
                  <a:lnTo>
                    <a:pt x="0" y="23129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368" r="0" b="-4343"/>
              </a:stretch>
            </a:blipFill>
          </p:spPr>
          <p:txBody>
            <a:bodyPr/>
            <a:p/>
          </p:txBody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7223760" cy="237007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$200B+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340795" y="4503849"/>
            <a:ext cx="5329235" cy="1645920"/>
            <a:chOff x="0" y="0"/>
            <a:chExt cx="7105646" cy="21945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105647" cy="2194560"/>
            </a:xfrm>
            <a:custGeom>
              <a:avLst/>
              <a:gdLst/>
              <a:ahLst/>
              <a:cxnLst/>
              <a:rect r="r" b="b" t="t" l="l"/>
              <a:pathLst>
                <a:path h="2194560" w="7105647">
                  <a:moveTo>
                    <a:pt x="0" y="0"/>
                  </a:moveTo>
                  <a:lnTo>
                    <a:pt x="7105647" y="0"/>
                  </a:lnTo>
                  <a:lnTo>
                    <a:pt x="7105647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43" r="8632" b="-7643"/>
              </a:stretch>
            </a:blipFill>
          </p:spPr>
          <p:txBody>
            <a:bodyPr/>
            <a:p/>
          </p:txBody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7105646" cy="22707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2"/>
                </a:lnSpc>
              </a:pPr>
              <a:r>
                <a:rPr lang="en-US" sz="1875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projected annual U.S. cost of cardiovascular disease in post-menopausal women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127230" y="3103157"/>
            <a:ext cx="5132070" cy="1734693"/>
            <a:chOff x="0" y="0"/>
            <a:chExt cx="6842760" cy="231292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842760" cy="2312924"/>
            </a:xfrm>
            <a:custGeom>
              <a:avLst/>
              <a:gdLst/>
              <a:ahLst/>
              <a:cxnLst/>
              <a:rect r="r" b="b" t="t" l="l"/>
              <a:pathLst>
                <a:path h="2312924" w="6842760">
                  <a:moveTo>
                    <a:pt x="0" y="0"/>
                  </a:moveTo>
                  <a:lnTo>
                    <a:pt x="6842760" y="0"/>
                  </a:lnTo>
                  <a:lnTo>
                    <a:pt x="6842760" y="2312924"/>
                  </a:lnTo>
                  <a:lnTo>
                    <a:pt x="0" y="23129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368" r="-5567" b="-4343"/>
              </a:stretch>
            </a:blipFill>
          </p:spPr>
          <p:txBody>
            <a:bodyPr/>
            <a:p/>
          </p:txBody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6842760" cy="237007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  <a:r>
                <a:rPr lang="en-US" sz="6999" b="true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$5.1B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127230" y="4471503"/>
            <a:ext cx="4869180" cy="1645920"/>
            <a:chOff x="0" y="0"/>
            <a:chExt cx="6492240" cy="21945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4922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43" r="0" b="-7643"/>
              </a:stretch>
            </a:blipFill>
          </p:spPr>
          <p:txBody>
            <a:bodyPr/>
            <a:p/>
          </p:txBody>
        </p:sp>
        <p:sp>
          <p:nvSpPr>
            <p:cNvPr name="TextBox 22" id="22"/>
            <p:cNvSpPr txBox="true"/>
            <p:nvPr/>
          </p:nvSpPr>
          <p:spPr>
            <a:xfrm>
              <a:off x="0" y="-76200"/>
              <a:ext cx="6492240" cy="22707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2"/>
                </a:lnSpc>
              </a:pPr>
              <a:r>
                <a:rPr lang="en-US" sz="1875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in 2011 hospitalization costs from non-traumatic post-menopausal fractures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16422" y="6511719"/>
            <a:ext cx="16519619" cy="1508760"/>
            <a:chOff x="0" y="0"/>
            <a:chExt cx="22026158" cy="20116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2026159" cy="2011680"/>
            </a:xfrm>
            <a:custGeom>
              <a:avLst/>
              <a:gdLst/>
              <a:ahLst/>
              <a:cxnLst/>
              <a:rect r="r" b="b" t="t" l="l"/>
              <a:pathLst>
                <a:path h="2011680" w="22026159">
                  <a:moveTo>
                    <a:pt x="0" y="0"/>
                  </a:moveTo>
                  <a:lnTo>
                    <a:pt x="22026159" y="0"/>
                  </a:lnTo>
                  <a:lnTo>
                    <a:pt x="22026159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4335" r="-464" b="-164335"/>
              </a:stretch>
            </a:blipFill>
          </p:spPr>
          <p:txBody>
            <a:bodyPr/>
            <a:p/>
          </p:txBody>
        </p:sp>
        <p:sp>
          <p:nvSpPr>
            <p:cNvPr name="TextBox 25" id="25"/>
            <p:cNvSpPr txBox="true"/>
            <p:nvPr/>
          </p:nvSpPr>
          <p:spPr>
            <a:xfrm>
              <a:off x="0" y="-95250"/>
              <a:ext cx="22026158" cy="21069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31"/>
                </a:lnSpc>
              </a:pPr>
              <a:r>
                <a:rPr lang="en-US" sz="2199" b="true">
                  <a:solidFill>
                    <a:srgbClr val="1A234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Fewer than 12% of patients with a non-traumatic fracture had a pre-fracture osteoporosis diagnosis </a:t>
              </a:r>
              <a:r>
                <a:rPr lang="en-US" sz="2199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— a missed opportunity for prevention that, with better education, could save Medicare billions annually through interventions like topical estrogen therapy.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08675" y="9169082"/>
            <a:ext cx="15087600" cy="480060"/>
            <a:chOff x="0" y="0"/>
            <a:chExt cx="20116800" cy="6400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0116800" cy="640080"/>
            </a:xfrm>
            <a:custGeom>
              <a:avLst/>
              <a:gdLst/>
              <a:ahLst/>
              <a:cxnLst/>
              <a:rect r="r" b="b" t="t" l="l"/>
              <a:pathLst>
                <a:path h="640080" w="20116800">
                  <a:moveTo>
                    <a:pt x="0" y="0"/>
                  </a:moveTo>
                  <a:lnTo>
                    <a:pt x="20116800" y="0"/>
                  </a:lnTo>
                  <a:lnTo>
                    <a:pt x="201168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2386" r="0" b="-562386"/>
              </a:stretch>
            </a:blipFill>
          </p:spPr>
          <p:txBody>
            <a:bodyPr/>
            <a:p/>
          </p:txBody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20116800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Sources: Mayo Clinic; peer-reviewed cost-of-illness analyses cited in the CLCC × ABIG Health white paper (June 2026)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808675" y="1590892"/>
            <a:ext cx="11754972" cy="1188415"/>
            <a:chOff x="0" y="0"/>
            <a:chExt cx="15673297" cy="158455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5673296" cy="1584554"/>
            </a:xfrm>
            <a:custGeom>
              <a:avLst/>
              <a:gdLst/>
              <a:ahLst/>
              <a:cxnLst/>
              <a:rect r="r" b="b" t="t" l="l"/>
              <a:pathLst>
                <a:path h="1584554" w="15673296">
                  <a:moveTo>
                    <a:pt x="0" y="0"/>
                  </a:moveTo>
                  <a:lnTo>
                    <a:pt x="15673296" y="0"/>
                  </a:lnTo>
                  <a:lnTo>
                    <a:pt x="15673296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3427" r="-37685" b="-217300"/>
              </a:stretch>
            </a:blipFill>
          </p:spPr>
          <p:txBody>
            <a:bodyPr/>
            <a:p/>
          </p:txBody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15673297" cy="16321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</a:t>
              </a: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 dollars behind the diagnosis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2.2 ESTIMATED COST BURDEN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sp>
        <p:nvSpPr>
          <p:cNvPr name="AutoShape 36" id="36"/>
          <p:cNvSpPr/>
          <p:nvPr/>
        </p:nvSpPr>
        <p:spPr>
          <a:xfrm flipV="true">
            <a:off x="808675" y="6173582"/>
            <a:ext cx="16546830" cy="0"/>
          </a:xfrm>
          <a:prstGeom prst="line">
            <a:avLst/>
          </a:prstGeom>
          <a:ln cap="flat" w="28575">
            <a:solidFill>
              <a:srgbClr val="CADCFC"/>
            </a:solidFill>
            <a:prstDash val="solid"/>
            <a:headEnd type="none" len="sm" w="sm"/>
            <a:tailEnd type="none" len="sm" w="sm"/>
          </a:ln>
        </p:spPr>
        <p:txBody>
          <a:bodyPr/>
          <a:p/>
        </p:txBody>
      </p:sp>
      <p:grpSp>
        <p:nvGrpSpPr>
          <p:cNvPr name="Group 37" id="37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42" id="42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6460" y="347739"/>
            <a:ext cx="10972800" cy="483984"/>
            <a:chOff x="0" y="0"/>
            <a:chExt cx="14630400" cy="6453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8675" y="3026048"/>
            <a:ext cx="5299710" cy="5985510"/>
            <a:chOff x="0" y="0"/>
            <a:chExt cx="7066280" cy="79806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66280" cy="7980680"/>
            </a:xfrm>
            <a:custGeom>
              <a:avLst/>
              <a:gdLst/>
              <a:ahLst/>
              <a:cxnLst/>
              <a:rect r="r" b="b" t="t" l="l"/>
              <a:pathLst>
                <a:path h="7980680" w="7066280">
                  <a:moveTo>
                    <a:pt x="0" y="146812"/>
                  </a:moveTo>
                  <a:cubicBezTo>
                    <a:pt x="0" y="65786"/>
                    <a:pt x="65786" y="0"/>
                    <a:pt x="146812" y="0"/>
                  </a:cubicBezTo>
                  <a:lnTo>
                    <a:pt x="6919468" y="0"/>
                  </a:lnTo>
                  <a:cubicBezTo>
                    <a:pt x="7000622" y="0"/>
                    <a:pt x="7066280" y="65786"/>
                    <a:pt x="7066280" y="146812"/>
                  </a:cubicBezTo>
                  <a:lnTo>
                    <a:pt x="7066280" y="7833868"/>
                  </a:lnTo>
                  <a:cubicBezTo>
                    <a:pt x="7066280" y="7915022"/>
                    <a:pt x="7000494" y="7980680"/>
                    <a:pt x="6919468" y="7980680"/>
                  </a:cubicBezTo>
                  <a:lnTo>
                    <a:pt x="146812" y="7980680"/>
                  </a:lnTo>
                  <a:cubicBezTo>
                    <a:pt x="65786" y="7980680"/>
                    <a:pt x="0" y="7914894"/>
                    <a:pt x="0" y="7833868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ADCFC"/>
              </a:soli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7" id="7"/>
          <p:cNvGrpSpPr/>
          <p:nvPr/>
        </p:nvGrpSpPr>
        <p:grpSpPr>
          <a:xfrm rot="0">
            <a:off x="1229680" y="3378473"/>
            <a:ext cx="4457700" cy="822960"/>
            <a:chOff x="0" y="0"/>
            <a:chExt cx="5943600" cy="10972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9436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5943600">
                  <a:moveTo>
                    <a:pt x="0" y="0"/>
                  </a:moveTo>
                  <a:lnTo>
                    <a:pt x="5943600" y="0"/>
                  </a:lnTo>
                  <a:lnTo>
                    <a:pt x="59436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543" r="0" b="-55543"/>
              </a:stretch>
            </a:blipFill>
          </p:spPr>
          <p:txBody>
            <a:bodyPr/>
            <a:p/>
          </p:txBody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594360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Cost of inaction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29680" y="4270013"/>
            <a:ext cx="4457700" cy="4526280"/>
            <a:chOff x="0" y="0"/>
            <a:chExt cx="5943600" cy="60350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943600" cy="6035040"/>
            </a:xfrm>
            <a:custGeom>
              <a:avLst/>
              <a:gdLst/>
              <a:ahLst/>
              <a:cxnLst/>
              <a:rect r="r" b="b" t="t" l="l"/>
              <a:pathLst>
                <a:path h="6035040" w="5943600">
                  <a:moveTo>
                    <a:pt x="0" y="0"/>
                  </a:moveTo>
                  <a:lnTo>
                    <a:pt x="5943600" y="0"/>
                  </a:lnTo>
                  <a:lnTo>
                    <a:pt x="5943600" y="6035040"/>
                  </a:lnTo>
                  <a:lnTo>
                    <a:pt x="0" y="6035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0277" t="0" r="-80277" b="0"/>
              </a:stretch>
            </a:blipFill>
          </p:spPr>
          <p:txBody>
            <a:bodyPr/>
            <a:p/>
          </p:txBody>
        </p:sp>
        <p:sp>
          <p:nvSpPr>
            <p:cNvPr name="TextBox 12" id="12"/>
            <p:cNvSpPr txBox="true"/>
            <p:nvPr/>
          </p:nvSpPr>
          <p:spPr>
            <a:xfrm>
              <a:off x="0" y="-95250"/>
              <a:ext cx="5943600" cy="61302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37"/>
                </a:lnSpc>
              </a:pPr>
              <a:r>
                <a:rPr lang="en-US" sz="1875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Reputational risk. Schools that train physicians for men's conditions but omit menopause send an implicit message — and risk falling behind peer institutions.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432235" y="3026048"/>
            <a:ext cx="5299710" cy="5985510"/>
            <a:chOff x="0" y="0"/>
            <a:chExt cx="7066280" cy="79806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066280" cy="7980680"/>
            </a:xfrm>
            <a:custGeom>
              <a:avLst/>
              <a:gdLst/>
              <a:ahLst/>
              <a:cxnLst/>
              <a:rect r="r" b="b" t="t" l="l"/>
              <a:pathLst>
                <a:path h="7980680" w="7066280">
                  <a:moveTo>
                    <a:pt x="0" y="146812"/>
                  </a:moveTo>
                  <a:cubicBezTo>
                    <a:pt x="0" y="65786"/>
                    <a:pt x="65786" y="0"/>
                    <a:pt x="146812" y="0"/>
                  </a:cubicBezTo>
                  <a:lnTo>
                    <a:pt x="6919468" y="0"/>
                  </a:lnTo>
                  <a:cubicBezTo>
                    <a:pt x="7000622" y="0"/>
                    <a:pt x="7066280" y="65786"/>
                    <a:pt x="7066280" y="146812"/>
                  </a:cubicBezTo>
                  <a:lnTo>
                    <a:pt x="7066280" y="7833868"/>
                  </a:lnTo>
                  <a:cubicBezTo>
                    <a:pt x="7066280" y="7915022"/>
                    <a:pt x="7000494" y="7980680"/>
                    <a:pt x="6919468" y="7980680"/>
                  </a:cubicBezTo>
                  <a:lnTo>
                    <a:pt x="146812" y="7980680"/>
                  </a:lnTo>
                  <a:cubicBezTo>
                    <a:pt x="65786" y="7980680"/>
                    <a:pt x="0" y="7914894"/>
                    <a:pt x="0" y="7833868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ADCFC"/>
              </a:soli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15" id="15"/>
          <p:cNvGrpSpPr/>
          <p:nvPr/>
        </p:nvGrpSpPr>
        <p:grpSpPr>
          <a:xfrm rot="0">
            <a:off x="6853240" y="3378473"/>
            <a:ext cx="4457700" cy="822960"/>
            <a:chOff x="0" y="0"/>
            <a:chExt cx="5943600" cy="10972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9436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5943600">
                  <a:moveTo>
                    <a:pt x="0" y="0"/>
                  </a:moveTo>
                  <a:lnTo>
                    <a:pt x="5943600" y="0"/>
                  </a:lnTo>
                  <a:lnTo>
                    <a:pt x="59436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543" r="0" b="-55543"/>
              </a:stretch>
            </a:blipFill>
          </p:spPr>
          <p:txBody>
            <a:bodyPr/>
            <a:p/>
          </p:txBody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594360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Cost of action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853240" y="4270013"/>
            <a:ext cx="4457700" cy="4526280"/>
            <a:chOff x="0" y="0"/>
            <a:chExt cx="5943600" cy="603504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943600" cy="6035040"/>
            </a:xfrm>
            <a:custGeom>
              <a:avLst/>
              <a:gdLst/>
              <a:ahLst/>
              <a:cxnLst/>
              <a:rect r="r" b="b" t="t" l="l"/>
              <a:pathLst>
                <a:path h="6035040" w="5943600">
                  <a:moveTo>
                    <a:pt x="0" y="0"/>
                  </a:moveTo>
                  <a:lnTo>
                    <a:pt x="5943600" y="0"/>
                  </a:lnTo>
                  <a:lnTo>
                    <a:pt x="5943600" y="6035040"/>
                  </a:lnTo>
                  <a:lnTo>
                    <a:pt x="0" y="6035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0277" t="0" r="-80277" b="0"/>
              </a:stretch>
            </a:blipFill>
          </p:spPr>
          <p:txBody>
            <a:bodyPr/>
            <a:p/>
          </p:txBody>
        </p:sp>
        <p:sp>
          <p:nvSpPr>
            <p:cNvPr name="TextBox 20" id="20"/>
            <p:cNvSpPr txBox="true"/>
            <p:nvPr/>
          </p:nvSpPr>
          <p:spPr>
            <a:xfrm>
              <a:off x="0" y="-95250"/>
              <a:ext cx="5943600" cy="61302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37"/>
                </a:lnSpc>
              </a:pPr>
              <a:r>
                <a:rPr lang="en-US" sz="1875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Modest. Menopause content can be interlaced into existing coursework rather than added as new class load, using frameworks like EMAS's 2022 curriculum recommendation.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055795" y="3026048"/>
            <a:ext cx="5299710" cy="5985510"/>
            <a:chOff x="0" y="0"/>
            <a:chExt cx="7066280" cy="79806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066280" cy="7980680"/>
            </a:xfrm>
            <a:custGeom>
              <a:avLst/>
              <a:gdLst/>
              <a:ahLst/>
              <a:cxnLst/>
              <a:rect r="r" b="b" t="t" l="l"/>
              <a:pathLst>
                <a:path h="7980680" w="7066280">
                  <a:moveTo>
                    <a:pt x="0" y="146812"/>
                  </a:moveTo>
                  <a:cubicBezTo>
                    <a:pt x="0" y="65786"/>
                    <a:pt x="65786" y="0"/>
                    <a:pt x="146812" y="0"/>
                  </a:cubicBezTo>
                  <a:lnTo>
                    <a:pt x="6919468" y="0"/>
                  </a:lnTo>
                  <a:cubicBezTo>
                    <a:pt x="7000622" y="0"/>
                    <a:pt x="7066280" y="65786"/>
                    <a:pt x="7066280" y="146812"/>
                  </a:cubicBezTo>
                  <a:lnTo>
                    <a:pt x="7066280" y="7833868"/>
                  </a:lnTo>
                  <a:cubicBezTo>
                    <a:pt x="7066280" y="7915022"/>
                    <a:pt x="7000494" y="7980680"/>
                    <a:pt x="6919468" y="7980680"/>
                  </a:cubicBezTo>
                  <a:lnTo>
                    <a:pt x="146812" y="7980680"/>
                  </a:lnTo>
                  <a:cubicBezTo>
                    <a:pt x="65786" y="7980680"/>
                    <a:pt x="0" y="7914894"/>
                    <a:pt x="0" y="7833868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  <a:ln w="19050" cap="sq">
              <a:solidFill>
                <a:srgbClr val="CADCFC"/>
              </a:soli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476800" y="3378473"/>
            <a:ext cx="4457700" cy="822960"/>
            <a:chOff x="0" y="0"/>
            <a:chExt cx="5943600" cy="10972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9436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5943600">
                  <a:moveTo>
                    <a:pt x="0" y="0"/>
                  </a:moveTo>
                  <a:lnTo>
                    <a:pt x="5943600" y="0"/>
                  </a:lnTo>
                  <a:lnTo>
                    <a:pt x="59436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543" r="0" b="-55543"/>
              </a:stretch>
            </a:blipFill>
          </p:spPr>
          <p:txBody>
            <a:bodyPr/>
            <a:p/>
          </p:txBody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5943600" cy="1125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b="true" sz="255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Return on investment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476800" y="4270013"/>
            <a:ext cx="4457700" cy="4526280"/>
            <a:chOff x="0" y="0"/>
            <a:chExt cx="5943600" cy="603504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943600" cy="6035040"/>
            </a:xfrm>
            <a:custGeom>
              <a:avLst/>
              <a:gdLst/>
              <a:ahLst/>
              <a:cxnLst/>
              <a:rect r="r" b="b" t="t" l="l"/>
              <a:pathLst>
                <a:path h="6035040" w="5943600">
                  <a:moveTo>
                    <a:pt x="0" y="0"/>
                  </a:moveTo>
                  <a:lnTo>
                    <a:pt x="5943600" y="0"/>
                  </a:lnTo>
                  <a:lnTo>
                    <a:pt x="5943600" y="6035040"/>
                  </a:lnTo>
                  <a:lnTo>
                    <a:pt x="0" y="6035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0277" t="0" r="-80277" b="0"/>
              </a:stretch>
            </a:blipFill>
          </p:spPr>
          <p:txBody>
            <a:bodyPr/>
            <a:p/>
          </p:txBody>
        </p:sp>
        <p:sp>
          <p:nvSpPr>
            <p:cNvPr name="TextBox 28" id="28"/>
            <p:cNvSpPr txBox="true"/>
            <p:nvPr/>
          </p:nvSpPr>
          <p:spPr>
            <a:xfrm>
              <a:off x="0" y="-95250"/>
              <a:ext cx="5943600" cy="61302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37"/>
                </a:lnSpc>
              </a:pPr>
              <a:r>
                <a:rPr lang="en-US" sz="187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Higher student competency scores, better patient outcomes, stronger rankings, and new funding opportunities — such as The Menopause Society's recent $5M digital-training award.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808675" y="1590892"/>
            <a:ext cx="16450625" cy="1188415"/>
            <a:chOff x="0" y="0"/>
            <a:chExt cx="21934166" cy="158455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1934167" cy="1584554"/>
            </a:xfrm>
            <a:custGeom>
              <a:avLst/>
              <a:gdLst/>
              <a:ahLst/>
              <a:cxnLst/>
              <a:rect r="r" b="b" t="t" l="l"/>
              <a:pathLst>
                <a:path h="1584554" w="21934167">
                  <a:moveTo>
                    <a:pt x="0" y="0"/>
                  </a:moveTo>
                  <a:lnTo>
                    <a:pt x="21934167" y="0"/>
                  </a:lnTo>
                  <a:lnTo>
                    <a:pt x="21934167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3427" r="1615" b="-217300"/>
              </a:stretch>
            </a:blipFill>
          </p:spPr>
          <p:txBody>
            <a:bodyPr/>
            <a:p/>
          </p:txBody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21934166" cy="16321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</a:t>
              </a: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low-cost curriculum change, a high-value return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3.0 FOR ACADEMIC INSTITUTIONS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41" id="41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3017456"/>
            <a:ext cx="7955280" cy="3154680"/>
            <a:chOff x="0" y="0"/>
            <a:chExt cx="10607040" cy="42062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607040" cy="4206240"/>
            </a:xfrm>
            <a:custGeom>
              <a:avLst/>
              <a:gdLst/>
              <a:ahLst/>
              <a:cxnLst/>
              <a:rect r="r" b="b" t="t" l="l"/>
              <a:pathLst>
                <a:path h="4206240" w="10607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460736" y="0"/>
                  </a:lnTo>
                  <a:cubicBezTo>
                    <a:pt x="10541508" y="0"/>
                    <a:pt x="10607040" y="65532"/>
                    <a:pt x="10607040" y="146304"/>
                  </a:cubicBezTo>
                  <a:lnTo>
                    <a:pt x="10607040" y="4059936"/>
                  </a:lnTo>
                  <a:cubicBezTo>
                    <a:pt x="10607040" y="4140708"/>
                    <a:pt x="10541508" y="4206240"/>
                    <a:pt x="10460736" y="4206240"/>
                  </a:cubicBezTo>
                  <a:lnTo>
                    <a:pt x="146304" y="4206240"/>
                  </a:lnTo>
                  <a:cubicBezTo>
                    <a:pt x="65532" y="4206240"/>
                    <a:pt x="0" y="4140708"/>
                    <a:pt x="0" y="4059936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</p:grpSp>
      <p:grpSp>
        <p:nvGrpSpPr>
          <p:cNvPr name="Group 4" id="4"/>
          <p:cNvGrpSpPr/>
          <p:nvPr/>
        </p:nvGrpSpPr>
        <p:grpSpPr>
          <a:xfrm rot="0">
            <a:off x="1234440" y="3223196"/>
            <a:ext cx="6858000" cy="1341730"/>
            <a:chOff x="0" y="0"/>
            <a:chExt cx="9144000" cy="178897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1788973"/>
            </a:xfrm>
            <a:custGeom>
              <a:avLst/>
              <a:gdLst/>
              <a:ahLst/>
              <a:cxnLst/>
              <a:rect r="r" b="b" t="t" l="l"/>
              <a:pathLst>
                <a:path h="1788973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788973"/>
                  </a:lnTo>
                  <a:lnTo>
                    <a:pt x="0" y="178897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592" r="0" b="-45595"/>
              </a:stretch>
            </a:blipFill>
          </p:spPr>
          <p:txBody>
            <a:bodyPr/>
            <a:p/>
          </p:txBody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9144000" cy="184612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b="true" sz="54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3–50×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234440" y="4320476"/>
            <a:ext cx="7132320" cy="1714500"/>
            <a:chOff x="0" y="0"/>
            <a:chExt cx="9509760" cy="2286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509760" cy="2286000"/>
            </a:xfrm>
            <a:custGeom>
              <a:avLst/>
              <a:gdLst/>
              <a:ahLst/>
              <a:cxnLst/>
              <a:rect r="r" b="b" t="t" l="l"/>
              <a:pathLst>
                <a:path h="2286000" w="9509760">
                  <a:moveTo>
                    <a:pt x="0" y="0"/>
                  </a:moveTo>
                  <a:lnTo>
                    <a:pt x="9509760" y="0"/>
                  </a:lnTo>
                  <a:lnTo>
                    <a:pt x="950976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057" r="0" b="-31057"/>
              </a:stretch>
            </a:blipFill>
          </p:spPr>
          <p:txBody>
            <a:bodyPr/>
            <a:p/>
          </p:txBody>
        </p:sp>
        <p:sp>
          <p:nvSpPr>
            <p:cNvPr name="TextBox 9" id="9"/>
            <p:cNvSpPr txBox="true"/>
            <p:nvPr/>
          </p:nvSpPr>
          <p:spPr>
            <a:xfrm>
              <a:off x="0" y="-85725"/>
              <a:ext cx="9509760" cy="2371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25"/>
                </a:lnSpc>
              </a:pPr>
              <a:r>
                <a:rPr lang="en-US" sz="1875">
                  <a:solidFill>
                    <a:srgbClr val="CADCFC"/>
                  </a:solidFill>
                  <a:latin typeface="Poppins"/>
                  <a:ea typeface="Poppins"/>
                  <a:cs typeface="Poppins"/>
                  <a:sym typeface="Poppins"/>
                </a:rPr>
                <a:t>cost reduction (total &amp; inpatient, respectively) seen when postmenopausal women with vasomotor symptoms receive appropriate estrogen therapy vs. none.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89720" y="3017456"/>
            <a:ext cx="8229600" cy="3154680"/>
            <a:chOff x="0" y="0"/>
            <a:chExt cx="10972800" cy="42062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972800" cy="4206240"/>
            </a:xfrm>
            <a:custGeom>
              <a:avLst/>
              <a:gdLst/>
              <a:ahLst/>
              <a:cxnLst/>
              <a:rect r="r" b="b" t="t" l="l"/>
              <a:pathLst>
                <a:path h="4206240" w="109728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826496" y="0"/>
                  </a:lnTo>
                  <a:cubicBezTo>
                    <a:pt x="10907268" y="0"/>
                    <a:pt x="10972800" y="65532"/>
                    <a:pt x="10972800" y="146304"/>
                  </a:cubicBezTo>
                  <a:lnTo>
                    <a:pt x="10972800" y="4059936"/>
                  </a:lnTo>
                  <a:cubicBezTo>
                    <a:pt x="10972800" y="4140708"/>
                    <a:pt x="10907268" y="4206240"/>
                    <a:pt x="10826496" y="4206240"/>
                  </a:cubicBezTo>
                  <a:lnTo>
                    <a:pt x="146304" y="4206240"/>
                  </a:lnTo>
                  <a:cubicBezTo>
                    <a:pt x="65532" y="4206240"/>
                    <a:pt x="0" y="4140708"/>
                    <a:pt x="0" y="4059936"/>
                  </a:cubicBezTo>
                  <a:close/>
                </a:path>
              </a:pathLst>
            </a:custGeom>
            <a:solidFill>
              <a:srgbClr val="FFCE2E"/>
            </a:solidFill>
          </p:spPr>
          <p:txBody>
            <a:bodyPr/>
            <a:p/>
          </p:txBody>
        </p:sp>
      </p:grpSp>
      <p:grpSp>
        <p:nvGrpSpPr>
          <p:cNvPr name="Group 12" id="12"/>
          <p:cNvGrpSpPr/>
          <p:nvPr/>
        </p:nvGrpSpPr>
        <p:grpSpPr>
          <a:xfrm rot="0">
            <a:off x="9601200" y="3223196"/>
            <a:ext cx="6858000" cy="1341730"/>
            <a:chOff x="0" y="0"/>
            <a:chExt cx="9144000" cy="178897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144000" cy="1788973"/>
            </a:xfrm>
            <a:custGeom>
              <a:avLst/>
              <a:gdLst/>
              <a:ahLst/>
              <a:cxnLst/>
              <a:rect r="r" b="b" t="t" l="l"/>
              <a:pathLst>
                <a:path h="1788973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788973"/>
                  </a:lnTo>
                  <a:lnTo>
                    <a:pt x="0" y="178897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592" r="0" b="-45595"/>
              </a:stretch>
            </a:blipFill>
          </p:spPr>
          <p:txBody>
            <a:bodyPr/>
            <a:p/>
          </p:txBody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9144000" cy="184612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b="true" sz="54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$4,600+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601200" y="4320476"/>
            <a:ext cx="7406640" cy="1714500"/>
            <a:chOff x="0" y="0"/>
            <a:chExt cx="9875520" cy="2286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875520" cy="2286000"/>
            </a:xfrm>
            <a:custGeom>
              <a:avLst/>
              <a:gdLst/>
              <a:ahLst/>
              <a:cxnLst/>
              <a:rect r="r" b="b" t="t" l="l"/>
              <a:pathLst>
                <a:path h="228600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4175" r="0" b="-34175"/>
              </a:stretch>
            </a:blipFill>
          </p:spPr>
          <p:txBody>
            <a:bodyPr/>
            <a:p/>
          </p:txBody>
        </p:sp>
        <p:sp>
          <p:nvSpPr>
            <p:cNvPr name="TextBox 17" id="17"/>
            <p:cNvSpPr txBox="true"/>
            <p:nvPr/>
          </p:nvSpPr>
          <p:spPr>
            <a:xfrm>
              <a:off x="0" y="-85725"/>
              <a:ext cx="9875520" cy="2371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25"/>
                </a:lnSpc>
              </a:pPr>
              <a:r>
                <a:rPr lang="en-US" sz="1875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in wasteful spending per patient, per year, from unnecessary specialty visits and testing when menopause isn't recognized early.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22960" y="6515036"/>
            <a:ext cx="8229600" cy="560642"/>
            <a:chOff x="0" y="0"/>
            <a:chExt cx="10972800" cy="74752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972800" cy="747522"/>
            </a:xfrm>
            <a:custGeom>
              <a:avLst/>
              <a:gdLst/>
              <a:ahLst/>
              <a:cxnLst/>
              <a:rect r="r" b="b" t="t" l="l"/>
              <a:pathLst>
                <a:path h="747522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47522"/>
                  </a:lnTo>
                  <a:lnTo>
                    <a:pt x="0" y="7475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7089" r="0" b="-234948"/>
              </a:stretch>
            </a:blipFill>
          </p:spPr>
          <p:txBody>
            <a:bodyPr/>
            <a:p/>
          </p:txBody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10972800" cy="77609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Expected gains, by specialty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22960" y="7132256"/>
            <a:ext cx="480060" cy="548640"/>
            <a:chOff x="0" y="0"/>
            <a:chExt cx="640080" cy="7315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40080" cy="731520"/>
            </a:xfrm>
            <a:custGeom>
              <a:avLst/>
              <a:gdLst/>
              <a:ahLst/>
              <a:cxnLst/>
              <a:rect r="r" b="b" t="t" l="l"/>
              <a:pathLst>
                <a:path h="731520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6632" t="0" r="-96632" b="0"/>
              </a:stretch>
            </a:blipFill>
          </p:spPr>
          <p:txBody>
            <a:bodyPr/>
            <a:p/>
          </p:txBody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6400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F2A9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✓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344168" y="7132256"/>
            <a:ext cx="15499080" cy="548640"/>
            <a:chOff x="0" y="0"/>
            <a:chExt cx="20665440" cy="7315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0665439" cy="731520"/>
            </a:xfrm>
            <a:custGeom>
              <a:avLst/>
              <a:gdLst/>
              <a:ahLst/>
              <a:cxnLst/>
              <a:rect r="r" b="b" t="t" l="l"/>
              <a:pathLst>
                <a:path h="73152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0452" r="0" b="-500452"/>
              </a:stretch>
            </a:blipFill>
          </p:spPr>
          <p:txBody>
            <a:bodyPr/>
            <a:p/>
          </p:txBody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2066544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Primary care:  </a:t>
              </a:r>
              <a:r>
                <a:rPr lang="en-US" sz="19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Better triage, fewer unnecessary referrals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822960" y="7708328"/>
            <a:ext cx="480060" cy="548640"/>
            <a:chOff x="0" y="0"/>
            <a:chExt cx="640080" cy="7315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40080" cy="731520"/>
            </a:xfrm>
            <a:custGeom>
              <a:avLst/>
              <a:gdLst/>
              <a:ahLst/>
              <a:cxnLst/>
              <a:rect r="r" b="b" t="t" l="l"/>
              <a:pathLst>
                <a:path h="731520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6632" t="0" r="-96632" b="0"/>
              </a:stretch>
            </a:blipFill>
          </p:spPr>
          <p:txBody>
            <a:bodyPr/>
            <a:p/>
          </p:txBody>
        </p:sp>
        <p:sp>
          <p:nvSpPr>
            <p:cNvPr name="TextBox 29" id="29"/>
            <p:cNvSpPr txBox="true"/>
            <p:nvPr/>
          </p:nvSpPr>
          <p:spPr>
            <a:xfrm>
              <a:off x="0" y="-19050"/>
              <a:ext cx="6400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F2A9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✓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344168" y="7708328"/>
            <a:ext cx="15499080" cy="548640"/>
            <a:chOff x="0" y="0"/>
            <a:chExt cx="20665440" cy="7315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0665439" cy="731520"/>
            </a:xfrm>
            <a:custGeom>
              <a:avLst/>
              <a:gdLst/>
              <a:ahLst/>
              <a:cxnLst/>
              <a:rect r="r" b="b" t="t" l="l"/>
              <a:pathLst>
                <a:path h="73152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0452" r="0" b="-500452"/>
              </a:stretch>
            </a:blipFill>
          </p:spPr>
          <p:txBody>
            <a:bodyPr/>
            <a:p/>
          </p:txBody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2066544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OBGYN:  </a:t>
              </a:r>
              <a:r>
                <a:rPr lang="en-US" sz="19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Streamlined, standardized care protocols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822960" y="8284400"/>
            <a:ext cx="480060" cy="548640"/>
            <a:chOff x="0" y="0"/>
            <a:chExt cx="640080" cy="7315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40080" cy="731520"/>
            </a:xfrm>
            <a:custGeom>
              <a:avLst/>
              <a:gdLst/>
              <a:ahLst/>
              <a:cxnLst/>
              <a:rect r="r" b="b" t="t" l="l"/>
              <a:pathLst>
                <a:path h="731520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6632" t="0" r="-96632" b="0"/>
              </a:stretch>
            </a:blipFill>
          </p:spPr>
          <p:txBody>
            <a:bodyPr/>
            <a:p/>
          </p:txBody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6400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F2A9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✓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344168" y="8284400"/>
            <a:ext cx="15499080" cy="548640"/>
            <a:chOff x="0" y="0"/>
            <a:chExt cx="20665440" cy="7315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0665439" cy="731520"/>
            </a:xfrm>
            <a:custGeom>
              <a:avLst/>
              <a:gdLst/>
              <a:ahLst/>
              <a:cxnLst/>
              <a:rect r="r" b="b" t="t" l="l"/>
              <a:pathLst>
                <a:path h="73152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0452" r="0" b="-500452"/>
              </a:stretch>
            </a:blipFill>
          </p:spPr>
          <p:txBody>
            <a:bodyPr/>
            <a:p/>
          </p:txBody>
        </p:sp>
        <p:sp>
          <p:nvSpPr>
            <p:cNvPr name="TextBox 38" id="38"/>
            <p:cNvSpPr txBox="true"/>
            <p:nvPr/>
          </p:nvSpPr>
          <p:spPr>
            <a:xfrm>
              <a:off x="0" y="-19050"/>
              <a:ext cx="2066544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Endocrinology / geriatrics:  </a:t>
              </a:r>
              <a:r>
                <a:rPr lang="en-US" sz="19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Reduced fragmentation of care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822960" y="8860472"/>
            <a:ext cx="480060" cy="548640"/>
            <a:chOff x="0" y="0"/>
            <a:chExt cx="640080" cy="73152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40080" cy="731520"/>
            </a:xfrm>
            <a:custGeom>
              <a:avLst/>
              <a:gdLst/>
              <a:ahLst/>
              <a:cxnLst/>
              <a:rect r="r" b="b" t="t" l="l"/>
              <a:pathLst>
                <a:path h="731520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6632" t="0" r="-96632" b="0"/>
              </a:stretch>
            </a:blipFill>
          </p:spPr>
          <p:txBody>
            <a:bodyPr/>
            <a:p/>
          </p:txBody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6400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F2A9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✓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344168" y="8860472"/>
            <a:ext cx="15499080" cy="548640"/>
            <a:chOff x="0" y="0"/>
            <a:chExt cx="20665440" cy="73152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0665439" cy="731520"/>
            </a:xfrm>
            <a:custGeom>
              <a:avLst/>
              <a:gdLst/>
              <a:ahLst/>
              <a:cxnLst/>
              <a:rect r="r" b="b" t="t" l="l"/>
              <a:pathLst>
                <a:path h="73152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0452" r="0" b="-500452"/>
              </a:stretch>
            </a:blipFill>
          </p:spPr>
          <p:txBody>
            <a:bodyPr/>
            <a:p/>
          </p:txBody>
        </p:sp>
        <p:sp>
          <p:nvSpPr>
            <p:cNvPr name="TextBox 44" id="44"/>
            <p:cNvSpPr txBox="true"/>
            <p:nvPr/>
          </p:nvSpPr>
          <p:spPr>
            <a:xfrm>
              <a:off x="0" y="-19050"/>
              <a:ext cx="2066544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Orthopedics:  </a:t>
              </a:r>
              <a:r>
                <a:rPr lang="en-US" sz="19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Fewer osteoporotic fractures &amp; repair complications</a:t>
              </a: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808675" y="1590892"/>
            <a:ext cx="16450625" cy="1188415"/>
            <a:chOff x="0" y="0"/>
            <a:chExt cx="21934166" cy="1584554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1934167" cy="1584554"/>
            </a:xfrm>
            <a:custGeom>
              <a:avLst/>
              <a:gdLst/>
              <a:ahLst/>
              <a:cxnLst/>
              <a:rect r="r" b="b" t="t" l="l"/>
              <a:pathLst>
                <a:path h="1584554" w="21934167">
                  <a:moveTo>
                    <a:pt x="0" y="0"/>
                  </a:moveTo>
                  <a:lnTo>
                    <a:pt x="21934167" y="0"/>
                  </a:lnTo>
                  <a:lnTo>
                    <a:pt x="21934167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3427" r="1615" b="-217300"/>
              </a:stretch>
            </a:blipFill>
          </p:spPr>
          <p:txBody>
            <a:bodyPr/>
            <a:p/>
          </p:txBody>
        </p:sp>
        <p:sp>
          <p:nvSpPr>
            <p:cNvPr name="TextBox 48" id="48"/>
            <p:cNvSpPr txBox="true"/>
            <p:nvPr/>
          </p:nvSpPr>
          <p:spPr>
            <a:xfrm>
              <a:off x="0" y="-47625"/>
              <a:ext cx="21934166" cy="16321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Better</a:t>
              </a: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-trained physicians, leaner spending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51" id="51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4.0 FOR THE BROADER HEALTHCARE SYSTEM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57" id="57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1069848"/>
            <a:ext cx="16184880" cy="1234440"/>
            <a:chOff x="0" y="0"/>
            <a:chExt cx="21579840" cy="16459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579839" cy="1645920"/>
            </a:xfrm>
            <a:custGeom>
              <a:avLst/>
              <a:gdLst/>
              <a:ahLst/>
              <a:cxnLst/>
              <a:rect r="r" b="b" t="t" l="l"/>
              <a:pathLst>
                <a:path h="1645920" w="21579839">
                  <a:moveTo>
                    <a:pt x="0" y="0"/>
                  </a:moveTo>
                  <a:lnTo>
                    <a:pt x="21579839" y="0"/>
                  </a:lnTo>
                  <a:lnTo>
                    <a:pt x="21579839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5470" r="0" b="-205470"/>
              </a:stretch>
            </a:blip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1579840" cy="16935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</a:p>
          </p:txBody>
        </p:sp>
      </p:grp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028700" y="3067050"/>
          <a:ext cx="16230600" cy="5575905"/>
        </p:xfrm>
        <a:graphic>
          <a:graphicData uri="http://schemas.openxmlformats.org/drawingml/2006/table">
            <a:tbl>
              <a:tblPr/>
              <a:tblGrid>
                <a:gridCol w="8115300"/>
                <a:gridCol w="8115300"/>
              </a:tblGrid>
              <a:tr h="2787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795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415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6" id="6"/>
          <p:cNvGrpSpPr/>
          <p:nvPr/>
        </p:nvGrpSpPr>
        <p:grpSpPr>
          <a:xfrm rot="0">
            <a:off x="1382858" y="3803701"/>
            <a:ext cx="2357328" cy="1495044"/>
            <a:chOff x="0" y="0"/>
            <a:chExt cx="3143104" cy="19933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43104" cy="1993392"/>
            </a:xfrm>
            <a:custGeom>
              <a:avLst/>
              <a:gdLst/>
              <a:ahLst/>
              <a:cxnLst/>
              <a:rect r="r" b="b" t="t" l="l"/>
              <a:pathLst>
                <a:path h="1993392" w="3143104">
                  <a:moveTo>
                    <a:pt x="0" y="0"/>
                  </a:moveTo>
                  <a:lnTo>
                    <a:pt x="3143104" y="0"/>
                  </a:lnTo>
                  <a:lnTo>
                    <a:pt x="3143104" y="1993392"/>
                  </a:lnTo>
                  <a:lnTo>
                    <a:pt x="0" y="19933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633" r="-208377" b="-26853"/>
              </a:stretch>
            </a:blipFill>
          </p:spPr>
          <p:txBody>
            <a:bodyPr/>
            <a:p/>
          </p:txBody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3143104" cy="206006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200"/>
                </a:lnSpc>
              </a:pPr>
              <a:r>
                <a:rPr lang="en-US" b="true" sz="60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30%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897601" y="3994328"/>
            <a:ext cx="4666088" cy="1149172"/>
            <a:chOff x="0" y="0"/>
            <a:chExt cx="6221451" cy="153223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221451" cy="1532230"/>
            </a:xfrm>
            <a:custGeom>
              <a:avLst/>
              <a:gdLst/>
              <a:ahLst/>
              <a:cxnLst/>
              <a:rect r="r" b="b" t="t" l="l"/>
              <a:pathLst>
                <a:path h="1532230" w="6221451">
                  <a:moveTo>
                    <a:pt x="0" y="0"/>
                  </a:moveTo>
                  <a:lnTo>
                    <a:pt x="6221451" y="0"/>
                  </a:lnTo>
                  <a:lnTo>
                    <a:pt x="6221451" y="1532230"/>
                  </a:lnTo>
                  <a:lnTo>
                    <a:pt x="0" y="15322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629" r="-55793" b="-91888"/>
              </a:stretch>
            </a:blipFill>
          </p:spPr>
          <p:txBody>
            <a:bodyPr/>
            <a:p/>
          </p:txBody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6221451" cy="1617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800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of the U.S. labor force is women navigating the menopause transition — often at the height of their careers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981493" y="4972"/>
            <a:ext cx="7269480" cy="1734693"/>
            <a:chOff x="0" y="0"/>
            <a:chExt cx="9692640" cy="231292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692640" cy="2312924"/>
            </a:xfrm>
            <a:custGeom>
              <a:avLst/>
              <a:gdLst/>
              <a:ahLst/>
              <a:cxnLst/>
              <a:rect r="r" b="b" t="t" l="l"/>
              <a:pathLst>
                <a:path h="2312924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2312924"/>
                  </a:lnTo>
                  <a:lnTo>
                    <a:pt x="0" y="23129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980" r="0" b="-9328"/>
              </a:stretch>
            </a:blipFill>
          </p:spPr>
          <p:txBody>
            <a:bodyPr/>
            <a:p/>
          </p:txBody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9692640" cy="237007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9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08675" y="1590892"/>
            <a:ext cx="16450625" cy="1188415"/>
            <a:chOff x="0" y="0"/>
            <a:chExt cx="21934166" cy="158455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1934167" cy="1584554"/>
            </a:xfrm>
            <a:custGeom>
              <a:avLst/>
              <a:gdLst/>
              <a:ahLst/>
              <a:cxnLst/>
              <a:rect r="r" b="b" t="t" l="l"/>
              <a:pathLst>
                <a:path h="1584554" w="21934167">
                  <a:moveTo>
                    <a:pt x="0" y="0"/>
                  </a:moveTo>
                  <a:lnTo>
                    <a:pt x="21934167" y="0"/>
                  </a:lnTo>
                  <a:lnTo>
                    <a:pt x="21934167" y="1584554"/>
                  </a:lnTo>
                  <a:lnTo>
                    <a:pt x="0" y="1584554"/>
                  </a:lnTo>
                  <a:close/>
                </a:path>
              </a:pathLst>
            </a:custGeom>
            <a:solidFill>
              <a:srgbClr val="00205B">
                <a:alpha val="0"/>
              </a:srgbClr>
            </a:solidFill>
          </p:spPr>
          <p:txBody>
            <a:bodyPr/>
            <a:p/>
          </p:txBody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21934166" cy="16321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b="true" sz="48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workfo</a:t>
              </a:r>
              <a:r>
                <a:rPr lang="en-US" b="true" sz="48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rce can't afford this gap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5.0 MACROECONOMICS &amp; WORKFORCE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205B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382858" y="6422695"/>
            <a:ext cx="2357328" cy="1495044"/>
            <a:chOff x="0" y="0"/>
            <a:chExt cx="3143104" cy="199339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143104" cy="1993392"/>
            </a:xfrm>
            <a:custGeom>
              <a:avLst/>
              <a:gdLst/>
              <a:ahLst/>
              <a:cxnLst/>
              <a:rect r="r" b="b" t="t" l="l"/>
              <a:pathLst>
                <a:path h="1993392" w="3143104">
                  <a:moveTo>
                    <a:pt x="0" y="0"/>
                  </a:moveTo>
                  <a:lnTo>
                    <a:pt x="3143104" y="0"/>
                  </a:lnTo>
                  <a:lnTo>
                    <a:pt x="3143104" y="1993392"/>
                  </a:lnTo>
                  <a:lnTo>
                    <a:pt x="0" y="19933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633" r="-208377" b="-26853"/>
              </a:stretch>
            </a:blipFill>
          </p:spPr>
          <p:txBody>
            <a:bodyPr/>
            <a:p/>
          </p:txBody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3143104" cy="206006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200"/>
                </a:lnSpc>
              </a:pPr>
              <a:r>
                <a:rPr lang="en-US" b="true" sz="60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$5.4B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897601" y="6670345"/>
            <a:ext cx="5136387" cy="1149172"/>
            <a:chOff x="0" y="0"/>
            <a:chExt cx="6848516" cy="153223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848516" cy="1532230"/>
            </a:xfrm>
            <a:custGeom>
              <a:avLst/>
              <a:gdLst/>
              <a:ahLst/>
              <a:cxnLst/>
              <a:rect r="r" b="b" t="t" l="l"/>
              <a:pathLst>
                <a:path h="1532230" w="6848516">
                  <a:moveTo>
                    <a:pt x="0" y="0"/>
                  </a:moveTo>
                  <a:lnTo>
                    <a:pt x="6848516" y="0"/>
                  </a:lnTo>
                  <a:lnTo>
                    <a:pt x="6848516" y="1532230"/>
                  </a:lnTo>
                  <a:lnTo>
                    <a:pt x="0" y="15322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629" r="-41529" b="-91888"/>
              </a:stretch>
            </a:blipFill>
          </p:spPr>
          <p:txBody>
            <a:bodyPr/>
            <a:p/>
          </p:txBody>
        </p:sp>
        <p:sp>
          <p:nvSpPr>
            <p:cNvPr name="TextBox 27" id="27"/>
            <p:cNvSpPr txBox="true"/>
            <p:nvPr/>
          </p:nvSpPr>
          <p:spPr>
            <a:xfrm>
              <a:off x="0" y="-85725"/>
              <a:ext cx="6848516" cy="1617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800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t</a:t>
              </a:r>
              <a:r>
                <a:rPr lang="en-US" sz="1800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otal cost including lost productivity and career-opportunity costs (missed promotions, early retirement)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9594868" y="3803701"/>
            <a:ext cx="2357328" cy="1495044"/>
            <a:chOff x="0" y="0"/>
            <a:chExt cx="3143104" cy="199339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143104" cy="1993392"/>
            </a:xfrm>
            <a:custGeom>
              <a:avLst/>
              <a:gdLst/>
              <a:ahLst/>
              <a:cxnLst/>
              <a:rect r="r" b="b" t="t" l="l"/>
              <a:pathLst>
                <a:path h="1993392" w="3143104">
                  <a:moveTo>
                    <a:pt x="0" y="0"/>
                  </a:moveTo>
                  <a:lnTo>
                    <a:pt x="3143104" y="0"/>
                  </a:lnTo>
                  <a:lnTo>
                    <a:pt x="3143104" y="1993392"/>
                  </a:lnTo>
                  <a:lnTo>
                    <a:pt x="0" y="19933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633" r="-208377" b="-26853"/>
              </a:stretch>
            </a:blipFill>
          </p:spPr>
          <p:txBody>
            <a:bodyPr/>
            <a:p/>
          </p:txBody>
        </p:sp>
        <p:sp>
          <p:nvSpPr>
            <p:cNvPr name="TextBox 30" id="30"/>
            <p:cNvSpPr txBox="true"/>
            <p:nvPr/>
          </p:nvSpPr>
          <p:spPr>
            <a:xfrm>
              <a:off x="0" y="-66675"/>
              <a:ext cx="3143104" cy="206006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200"/>
                </a:lnSpc>
              </a:pPr>
              <a:r>
                <a:rPr lang="en-US" b="true" sz="60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1 in </a:t>
              </a:r>
              <a:r>
                <a:rPr lang="en-US" b="true" sz="60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109611" y="3994328"/>
            <a:ext cx="4666088" cy="1149172"/>
            <a:chOff x="0" y="0"/>
            <a:chExt cx="6221451" cy="153223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221451" cy="1532230"/>
            </a:xfrm>
            <a:custGeom>
              <a:avLst/>
              <a:gdLst/>
              <a:ahLst/>
              <a:cxnLst/>
              <a:rect r="r" b="b" t="t" l="l"/>
              <a:pathLst>
                <a:path h="1532230" w="6221451">
                  <a:moveTo>
                    <a:pt x="0" y="0"/>
                  </a:moveTo>
                  <a:lnTo>
                    <a:pt x="6221451" y="0"/>
                  </a:lnTo>
                  <a:lnTo>
                    <a:pt x="6221451" y="1532230"/>
                  </a:lnTo>
                  <a:lnTo>
                    <a:pt x="0" y="15322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629" r="-55793" b="-91888"/>
              </a:stretch>
            </a:blipFill>
          </p:spPr>
          <p:txBody>
            <a:bodyPr/>
            <a:p/>
          </p:txBody>
        </p:sp>
        <p:sp>
          <p:nvSpPr>
            <p:cNvPr name="TextBox 33" id="33"/>
            <p:cNvSpPr txBox="true"/>
            <p:nvPr/>
          </p:nvSpPr>
          <p:spPr>
            <a:xfrm>
              <a:off x="0" y="-85725"/>
              <a:ext cx="6221451" cy="1617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800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w</a:t>
              </a:r>
              <a:r>
                <a:rPr lang="en-US" sz="1800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omen, many in senior roles, consider leaving or have left the workforce due to menopause symptoms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594868" y="6422695"/>
            <a:ext cx="2357328" cy="1495044"/>
            <a:chOff x="0" y="0"/>
            <a:chExt cx="3143104" cy="199339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143104" cy="1993392"/>
            </a:xfrm>
            <a:custGeom>
              <a:avLst/>
              <a:gdLst/>
              <a:ahLst/>
              <a:cxnLst/>
              <a:rect r="r" b="b" t="t" l="l"/>
              <a:pathLst>
                <a:path h="1993392" w="3143104">
                  <a:moveTo>
                    <a:pt x="0" y="0"/>
                  </a:moveTo>
                  <a:lnTo>
                    <a:pt x="3143104" y="0"/>
                  </a:lnTo>
                  <a:lnTo>
                    <a:pt x="3143104" y="1993392"/>
                  </a:lnTo>
                  <a:lnTo>
                    <a:pt x="0" y="19933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633" r="-208377" b="-26853"/>
              </a:stretch>
            </a:blipFill>
          </p:spPr>
          <p:txBody>
            <a:bodyPr/>
            <a:p/>
          </p:txBody>
        </p:sp>
        <p:sp>
          <p:nvSpPr>
            <p:cNvPr name="TextBox 36" id="36"/>
            <p:cNvSpPr txBox="true"/>
            <p:nvPr/>
          </p:nvSpPr>
          <p:spPr>
            <a:xfrm>
              <a:off x="0" y="-66675"/>
              <a:ext cx="3143104" cy="206006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200"/>
                </a:lnSpc>
              </a:pPr>
              <a:r>
                <a:rPr lang="en-US" b="true" sz="60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$120B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2114121" y="6613195"/>
            <a:ext cx="4666088" cy="1501597"/>
            <a:chOff x="0" y="0"/>
            <a:chExt cx="6221451" cy="200213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221451" cy="2002130"/>
            </a:xfrm>
            <a:custGeom>
              <a:avLst/>
              <a:gdLst/>
              <a:ahLst/>
              <a:cxnLst/>
              <a:rect r="r" b="b" t="t" l="l"/>
              <a:pathLst>
                <a:path h="2002130" w="6221451">
                  <a:moveTo>
                    <a:pt x="0" y="0"/>
                  </a:moveTo>
                  <a:lnTo>
                    <a:pt x="6221451" y="0"/>
                  </a:lnTo>
                  <a:lnTo>
                    <a:pt x="6221451" y="2002130"/>
                  </a:lnTo>
                  <a:lnTo>
                    <a:pt x="0" y="20021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808" r="-55793" b="-46852"/>
              </a:stretch>
            </a:blipFill>
          </p:spPr>
          <p:txBody>
            <a:bodyPr/>
            <a:p/>
          </p:txBody>
        </p:sp>
        <p:sp>
          <p:nvSpPr>
            <p:cNvPr name="TextBox 39" id="39"/>
            <p:cNvSpPr txBox="true"/>
            <p:nvPr/>
          </p:nvSpPr>
          <p:spPr>
            <a:xfrm>
              <a:off x="0" y="-85725"/>
              <a:ext cx="6221451" cy="20878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800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esti</a:t>
              </a:r>
              <a:r>
                <a:rPr lang="en-US" sz="1800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mated impact of menopause-related disease burden on global GDP — among the top two women's health conditions economically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42" id="42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3435" y="2931707"/>
            <a:ext cx="7974330" cy="5985510"/>
            <a:chOff x="0" y="0"/>
            <a:chExt cx="10632440" cy="79806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632440" cy="7980680"/>
            </a:xfrm>
            <a:custGeom>
              <a:avLst/>
              <a:gdLst/>
              <a:ahLst/>
              <a:cxnLst/>
              <a:rect r="r" b="b" t="t" l="l"/>
              <a:pathLst>
                <a:path h="7980680" w="10632440">
                  <a:moveTo>
                    <a:pt x="0" y="146812"/>
                  </a:moveTo>
                  <a:cubicBezTo>
                    <a:pt x="0" y="65659"/>
                    <a:pt x="65659" y="0"/>
                    <a:pt x="146812" y="0"/>
                  </a:cubicBezTo>
                  <a:lnTo>
                    <a:pt x="10485628" y="0"/>
                  </a:lnTo>
                  <a:cubicBezTo>
                    <a:pt x="10566654" y="0"/>
                    <a:pt x="10632440" y="65659"/>
                    <a:pt x="10632440" y="146812"/>
                  </a:cubicBezTo>
                  <a:lnTo>
                    <a:pt x="10632440" y="7833868"/>
                  </a:lnTo>
                  <a:cubicBezTo>
                    <a:pt x="10632440" y="7914894"/>
                    <a:pt x="10566781" y="7980680"/>
                    <a:pt x="10485628" y="7980680"/>
                  </a:cubicBezTo>
                  <a:lnTo>
                    <a:pt x="146812" y="7980680"/>
                  </a:lnTo>
                  <a:cubicBezTo>
                    <a:pt x="65659" y="7980680"/>
                    <a:pt x="0" y="7915021"/>
                    <a:pt x="0" y="7833868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4" id="4"/>
          <p:cNvGrpSpPr/>
          <p:nvPr/>
        </p:nvGrpSpPr>
        <p:grpSpPr>
          <a:xfrm rot="0">
            <a:off x="1234440" y="3215552"/>
            <a:ext cx="7132320" cy="627774"/>
            <a:chOff x="0" y="0"/>
            <a:chExt cx="9509760" cy="8370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509760" cy="837032"/>
            </a:xfrm>
            <a:custGeom>
              <a:avLst/>
              <a:gdLst/>
              <a:ahLst/>
              <a:cxnLst/>
              <a:rect r="r" b="b" t="t" l="l"/>
              <a:pathLst>
                <a:path h="837032" w="9509760">
                  <a:moveTo>
                    <a:pt x="0" y="0"/>
                  </a:moveTo>
                  <a:lnTo>
                    <a:pt x="9509760" y="0"/>
                  </a:lnTo>
                  <a:lnTo>
                    <a:pt x="9509760" y="837032"/>
                  </a:lnTo>
                  <a:lnTo>
                    <a:pt x="0" y="8370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215" r="0" b="-170534"/>
              </a:stretch>
            </a:blipFill>
          </p:spPr>
          <p:txBody>
            <a:bodyPr/>
            <a:p/>
          </p:txBody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9509760" cy="8656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Academic medicine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234440" y="3969932"/>
            <a:ext cx="7132320" cy="4663440"/>
            <a:chOff x="0" y="0"/>
            <a:chExt cx="9509760" cy="62179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509760" cy="6217920"/>
            </a:xfrm>
            <a:custGeom>
              <a:avLst/>
              <a:gdLst/>
              <a:ahLst/>
              <a:cxnLst/>
              <a:rect r="r" b="b" t="t" l="l"/>
              <a:pathLst>
                <a:path h="6217920" w="9509760">
                  <a:moveTo>
                    <a:pt x="0" y="0"/>
                  </a:moveTo>
                  <a:lnTo>
                    <a:pt x="9509760" y="0"/>
                  </a:lnTo>
                  <a:lnTo>
                    <a:pt x="9509760" y="6217920"/>
                  </a:lnTo>
                  <a:lnTo>
                    <a:pt x="0" y="6217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3890" t="0" r="-33890" b="0"/>
              </a:stretch>
            </a:blipFill>
          </p:spPr>
          <p:txBody>
            <a:bodyPr/>
            <a:p/>
          </p:txBody>
        </p:sp>
        <p:sp>
          <p:nvSpPr>
            <p:cNvPr name="TextBox 9" id="9"/>
            <p:cNvSpPr txBox="true"/>
            <p:nvPr/>
          </p:nvSpPr>
          <p:spPr>
            <a:xfrm>
              <a:off x="0" y="-95250"/>
              <a:ext cx="9509760" cy="63131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59"/>
                </a:lnSpc>
              </a:pPr>
              <a:r>
                <a:rPr lang="en-US" sz="1950" b="true">
                  <a:solidFill>
                    <a:srgbClr val="1A234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Mayo Clinic, NYU Langone Health, UCLA, and Johns Hopkins </a:t>
              </a:r>
              <a:r>
                <a:rPr lang="en-US" sz="19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have launched multi-disciplinary women's &amp; menopause health centers.</a:t>
              </a:r>
            </a:p>
            <a:p>
              <a:pPr algn="l">
                <a:lnSpc>
                  <a:spcPts val="3159"/>
                </a:lnSpc>
              </a:pPr>
            </a:p>
            <a:p>
              <a:pPr algn="l">
                <a:lnSpc>
                  <a:spcPts val="3159"/>
                </a:lnSpc>
              </a:pPr>
              <a:r>
                <a:rPr lang="en-US" sz="1950" b="true">
                  <a:solidFill>
                    <a:srgbClr val="1A234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EMAS </a:t>
              </a:r>
            </a:p>
            <a:p>
              <a:pPr algn="l">
                <a:lnSpc>
                  <a:spcPts val="3159"/>
                </a:lnSpc>
              </a:pPr>
              <a:r>
                <a:rPr lang="en-US" sz="195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released a 2022 position statement calling for a standardized menopause curriculum for all healthcare providers worldwide — though adoption at the undergraduate level remains limited.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89720" y="2941232"/>
            <a:ext cx="8229600" cy="5966460"/>
            <a:chOff x="0" y="0"/>
            <a:chExt cx="10972800" cy="79552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972800" cy="7955280"/>
            </a:xfrm>
            <a:custGeom>
              <a:avLst/>
              <a:gdLst/>
              <a:ahLst/>
              <a:cxnLst/>
              <a:rect r="r" b="b" t="t" l="l"/>
              <a:pathLst>
                <a:path h="7955280" w="109728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826496" y="0"/>
                  </a:lnTo>
                  <a:cubicBezTo>
                    <a:pt x="10907268" y="0"/>
                    <a:pt x="10972800" y="65532"/>
                    <a:pt x="10972800" y="146304"/>
                  </a:cubicBezTo>
                  <a:lnTo>
                    <a:pt x="10972800" y="7808976"/>
                  </a:lnTo>
                  <a:cubicBezTo>
                    <a:pt x="10972800" y="7889748"/>
                    <a:pt x="10907268" y="7955280"/>
                    <a:pt x="10826496" y="7955280"/>
                  </a:cubicBezTo>
                  <a:lnTo>
                    <a:pt x="146304" y="7955280"/>
                  </a:lnTo>
                  <a:cubicBezTo>
                    <a:pt x="65532" y="7955280"/>
                    <a:pt x="0" y="7889748"/>
                    <a:pt x="0" y="7808976"/>
                  </a:cubicBezTo>
                  <a:close/>
                </a:path>
              </a:pathLst>
            </a:custGeom>
            <a:solidFill>
              <a:srgbClr val="00205B"/>
            </a:solidFill>
          </p:spPr>
          <p:txBody>
            <a:bodyPr/>
            <a:p/>
          </p:txBody>
        </p:sp>
      </p:grpSp>
      <p:grpSp>
        <p:nvGrpSpPr>
          <p:cNvPr name="Group 12" id="12"/>
          <p:cNvGrpSpPr/>
          <p:nvPr/>
        </p:nvGrpSpPr>
        <p:grpSpPr>
          <a:xfrm rot="0">
            <a:off x="9601200" y="3215552"/>
            <a:ext cx="7132320" cy="627774"/>
            <a:chOff x="0" y="0"/>
            <a:chExt cx="9509760" cy="83703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509760" cy="837032"/>
            </a:xfrm>
            <a:custGeom>
              <a:avLst/>
              <a:gdLst/>
              <a:ahLst/>
              <a:cxnLst/>
              <a:rect r="r" b="b" t="t" l="l"/>
              <a:pathLst>
                <a:path h="837032" w="9509760">
                  <a:moveTo>
                    <a:pt x="0" y="0"/>
                  </a:moveTo>
                  <a:lnTo>
                    <a:pt x="9509760" y="0"/>
                  </a:lnTo>
                  <a:lnTo>
                    <a:pt x="9509760" y="837032"/>
                  </a:lnTo>
                  <a:lnTo>
                    <a:pt x="0" y="8370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215" r="0" b="-170534"/>
              </a:stretch>
            </a:blipFill>
          </p:spPr>
          <p:txBody>
            <a:bodyPr/>
            <a:p/>
          </p:txBody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9509760" cy="8656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b="true" sz="255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Employers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601200" y="3969932"/>
            <a:ext cx="7406640" cy="4663440"/>
            <a:chOff x="0" y="0"/>
            <a:chExt cx="9875520" cy="62179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875520" cy="6217920"/>
            </a:xfrm>
            <a:custGeom>
              <a:avLst/>
              <a:gdLst/>
              <a:ahLst/>
              <a:cxnLst/>
              <a:rect r="r" b="b" t="t" l="l"/>
              <a:pathLst>
                <a:path h="6217920" w="9875520">
                  <a:moveTo>
                    <a:pt x="0" y="0"/>
                  </a:moveTo>
                  <a:lnTo>
                    <a:pt x="9875520" y="0"/>
                  </a:lnTo>
                  <a:lnTo>
                    <a:pt x="9875520" y="6217920"/>
                  </a:lnTo>
                  <a:lnTo>
                    <a:pt x="0" y="6217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0783" t="0" r="-30783" b="0"/>
              </a:stretch>
            </a:blipFill>
          </p:spPr>
          <p:txBody>
            <a:bodyPr/>
            <a:p/>
          </p:txBody>
        </p:sp>
        <p:sp>
          <p:nvSpPr>
            <p:cNvPr name="TextBox 17" id="17"/>
            <p:cNvSpPr txBox="true"/>
            <p:nvPr/>
          </p:nvSpPr>
          <p:spPr>
            <a:xfrm>
              <a:off x="0" y="-95250"/>
              <a:ext cx="9875520" cy="63131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59"/>
                </a:lnSpc>
              </a:pPr>
              <a:r>
                <a:rPr lang="en-US" sz="195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500+ companies </a:t>
              </a:r>
              <a:r>
                <a:rPr lang="en-US" sz="1950">
                  <a:solidFill>
                    <a:srgbClr val="CADCFC"/>
                  </a:solidFill>
                  <a:latin typeface="Poppins"/>
                  <a:ea typeface="Poppins"/>
                  <a:cs typeface="Poppins"/>
                  <a:sym typeface="Poppins"/>
                </a:rPr>
                <a:t>— including Amazon, Microsoft, and Morgan Stanley — now offer menopause-related benefits through providers like Maven, Midi, and Carrot Fertility.</a:t>
              </a:r>
            </a:p>
            <a:p>
              <a:pPr algn="l">
                <a:lnSpc>
                  <a:spcPts val="3159"/>
                </a:lnSpc>
              </a:pPr>
            </a:p>
            <a:p>
              <a:pPr algn="l">
                <a:lnSpc>
                  <a:spcPts val="3159"/>
                </a:lnSpc>
              </a:pPr>
              <a:r>
                <a:rPr lang="en-US" sz="1950">
                  <a:solidFill>
                    <a:srgbClr val="CADCFC"/>
                  </a:solidFill>
                  <a:latin typeface="Poppins"/>
                  <a:ea typeface="Poppins"/>
                  <a:cs typeface="Poppins"/>
                  <a:sym typeface="Poppins"/>
                </a:rPr>
                <a:t>The business case for supporting employees through menopause is already proven in the private sector.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808675" y="1590892"/>
            <a:ext cx="16450625" cy="1188415"/>
            <a:chOff x="0" y="0"/>
            <a:chExt cx="21934166" cy="158455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1934167" cy="1584554"/>
            </a:xfrm>
            <a:custGeom>
              <a:avLst/>
              <a:gdLst/>
              <a:ahLst/>
              <a:cxnLst/>
              <a:rect r="r" b="b" t="t" l="l"/>
              <a:pathLst>
                <a:path h="1584554" w="21934167">
                  <a:moveTo>
                    <a:pt x="0" y="0"/>
                  </a:moveTo>
                  <a:lnTo>
                    <a:pt x="21934167" y="0"/>
                  </a:lnTo>
                  <a:lnTo>
                    <a:pt x="21934167" y="1584554"/>
                  </a:lnTo>
                  <a:lnTo>
                    <a:pt x="0" y="1584554"/>
                  </a:lnTo>
                  <a:close/>
                </a:path>
              </a:pathLst>
            </a:custGeom>
            <a:solidFill>
              <a:srgbClr val="00205B">
                <a:alpha val="0"/>
              </a:srgbClr>
            </a:solidFill>
          </p:spPr>
          <p:txBody>
            <a:bodyPr/>
            <a:p/>
          </p:txBody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1934166" cy="16321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</a:t>
              </a:r>
              <a:r>
                <a:rPr lang="en-US" b="true" sz="48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ho's alr</a:t>
              </a:r>
              <a:r>
                <a:rPr lang="en-US" b="true" sz="48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eady leading the way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6.0 MOMENTUM IS BUILDING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27" id="27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2779307"/>
            <a:ext cx="16459200" cy="855433"/>
            <a:chOff x="0" y="0"/>
            <a:chExt cx="21945600" cy="11405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5600" cy="1140578"/>
            </a:xfrm>
            <a:custGeom>
              <a:avLst/>
              <a:gdLst/>
              <a:ahLst/>
              <a:cxnLst/>
              <a:rect r="r" b="b" t="t" l="l"/>
              <a:pathLst>
                <a:path h="1140578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140578"/>
                  </a:lnTo>
                  <a:lnTo>
                    <a:pt x="0" y="114057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6505" r="1666" b="-340811"/>
              </a:stretch>
            </a:blip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85725"/>
              <a:ext cx="21945600" cy="122630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800">
                  <a:solidFill>
                    <a:srgbClr val="1A2340"/>
                  </a:solidFill>
                  <a:latin typeface="Poppins"/>
                  <a:ea typeface="Poppins"/>
                  <a:cs typeface="Poppins"/>
                  <a:sym typeface="Poppins"/>
                </a:rPr>
                <a:t>Incorporating menopause-specific education across the medical school curriculum is a low-cost, high-impact intervention. It is not only a moral imperative — it is an economic one.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4118467"/>
            <a:ext cx="3909060" cy="2057400"/>
            <a:chOff x="0" y="0"/>
            <a:chExt cx="5212080" cy="2743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212080" cy="2743200"/>
            </a:xfrm>
            <a:custGeom>
              <a:avLst/>
              <a:gdLst/>
              <a:ahLst/>
              <a:cxnLst/>
              <a:rect r="r" b="b" t="t" l="l"/>
              <a:pathLst>
                <a:path h="274320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596896"/>
                  </a:lnTo>
                  <a:cubicBezTo>
                    <a:pt x="5212080" y="2677668"/>
                    <a:pt x="5146548" y="2743200"/>
                    <a:pt x="5065776" y="2743200"/>
                  </a:cubicBezTo>
                  <a:lnTo>
                    <a:pt x="146304" y="2743200"/>
                  </a:lnTo>
                  <a:cubicBezTo>
                    <a:pt x="65532" y="2743200"/>
                    <a:pt x="0" y="2677668"/>
                    <a:pt x="0" y="2596896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</p:grpSp>
      <p:grpSp>
        <p:nvGrpSpPr>
          <p:cNvPr name="Group 7" id="7"/>
          <p:cNvGrpSpPr/>
          <p:nvPr/>
        </p:nvGrpSpPr>
        <p:grpSpPr>
          <a:xfrm rot="0">
            <a:off x="1097280" y="4118467"/>
            <a:ext cx="3360420" cy="2057400"/>
            <a:chOff x="0" y="0"/>
            <a:chExt cx="4480560" cy="2743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805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4480560">
                  <a:moveTo>
                    <a:pt x="0" y="0"/>
                  </a:moveTo>
                  <a:lnTo>
                    <a:pt x="4480560" y="0"/>
                  </a:lnTo>
                  <a:lnTo>
                    <a:pt x="44805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8553" t="0" r="-28553" b="0"/>
              </a:stretch>
            </a:blipFill>
          </p:spPr>
          <p:txBody>
            <a:bodyPr/>
            <a:p/>
          </p:txBody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4480560" cy="2809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95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Reduced</a:t>
              </a:r>
              <a:r>
                <a:rPr lang="en-US" sz="195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healthcare expenditures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006340" y="4118467"/>
            <a:ext cx="3909060" cy="2057400"/>
            <a:chOff x="0" y="0"/>
            <a:chExt cx="5212080" cy="2743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212080" cy="2743200"/>
            </a:xfrm>
            <a:custGeom>
              <a:avLst/>
              <a:gdLst/>
              <a:ahLst/>
              <a:cxnLst/>
              <a:rect r="r" b="b" t="t" l="l"/>
              <a:pathLst>
                <a:path h="274320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596896"/>
                  </a:lnTo>
                  <a:cubicBezTo>
                    <a:pt x="5212080" y="2677668"/>
                    <a:pt x="5146548" y="2743200"/>
                    <a:pt x="5065776" y="2743200"/>
                  </a:cubicBezTo>
                  <a:lnTo>
                    <a:pt x="146304" y="2743200"/>
                  </a:lnTo>
                  <a:cubicBezTo>
                    <a:pt x="65532" y="2743200"/>
                    <a:pt x="0" y="2677668"/>
                    <a:pt x="0" y="2596896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</p:grpSp>
      <p:grpSp>
        <p:nvGrpSpPr>
          <p:cNvPr name="Group 12" id="12"/>
          <p:cNvGrpSpPr/>
          <p:nvPr/>
        </p:nvGrpSpPr>
        <p:grpSpPr>
          <a:xfrm rot="0">
            <a:off x="5280660" y="4118467"/>
            <a:ext cx="3360420" cy="2057400"/>
            <a:chOff x="0" y="0"/>
            <a:chExt cx="4480560" cy="2743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4805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4480560">
                  <a:moveTo>
                    <a:pt x="0" y="0"/>
                  </a:moveTo>
                  <a:lnTo>
                    <a:pt x="4480560" y="0"/>
                  </a:lnTo>
                  <a:lnTo>
                    <a:pt x="44805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8553" t="0" r="-28553" b="0"/>
              </a:stretch>
            </a:blipFill>
          </p:spPr>
          <p:txBody>
            <a:bodyPr/>
            <a:p/>
          </p:txBody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4480560" cy="2809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95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More efficient, </a:t>
              </a:r>
              <a:r>
                <a:rPr lang="en-US" sz="195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higher-quality patient care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89720" y="4118467"/>
            <a:ext cx="3909060" cy="2057400"/>
            <a:chOff x="0" y="0"/>
            <a:chExt cx="5212080" cy="2743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212080" cy="2743200"/>
            </a:xfrm>
            <a:custGeom>
              <a:avLst/>
              <a:gdLst/>
              <a:ahLst/>
              <a:cxnLst/>
              <a:rect r="r" b="b" t="t" l="l"/>
              <a:pathLst>
                <a:path h="274320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596896"/>
                  </a:lnTo>
                  <a:cubicBezTo>
                    <a:pt x="5212080" y="2677668"/>
                    <a:pt x="5146548" y="2743200"/>
                    <a:pt x="5065776" y="2743200"/>
                  </a:cubicBezTo>
                  <a:lnTo>
                    <a:pt x="146304" y="2743200"/>
                  </a:lnTo>
                  <a:cubicBezTo>
                    <a:pt x="65532" y="2743200"/>
                    <a:pt x="0" y="2677668"/>
                    <a:pt x="0" y="2596896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</p:grpSp>
      <p:grpSp>
        <p:nvGrpSpPr>
          <p:cNvPr name="Group 17" id="17"/>
          <p:cNvGrpSpPr/>
          <p:nvPr/>
        </p:nvGrpSpPr>
        <p:grpSpPr>
          <a:xfrm rot="0">
            <a:off x="9464040" y="4118467"/>
            <a:ext cx="3360420" cy="2057400"/>
            <a:chOff x="0" y="0"/>
            <a:chExt cx="4480560" cy="2743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4805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4480560">
                  <a:moveTo>
                    <a:pt x="0" y="0"/>
                  </a:moveTo>
                  <a:lnTo>
                    <a:pt x="4480560" y="0"/>
                  </a:lnTo>
                  <a:lnTo>
                    <a:pt x="44805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8553" t="0" r="-28553" b="0"/>
              </a:stretch>
            </a:blipFill>
          </p:spPr>
          <p:txBody>
            <a:bodyPr/>
            <a:p/>
          </p:txBody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4480560" cy="2809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95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 stronger, </a:t>
              </a:r>
              <a:r>
                <a:rPr lang="en-US" sz="195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more resilient workforce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373100" y="4118467"/>
            <a:ext cx="3909060" cy="2057400"/>
            <a:chOff x="0" y="0"/>
            <a:chExt cx="5212080" cy="2743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212080" cy="2743200"/>
            </a:xfrm>
            <a:custGeom>
              <a:avLst/>
              <a:gdLst/>
              <a:ahLst/>
              <a:cxnLst/>
              <a:rect r="r" b="b" t="t" l="l"/>
              <a:pathLst>
                <a:path h="274320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596896"/>
                  </a:lnTo>
                  <a:cubicBezTo>
                    <a:pt x="5212080" y="2677668"/>
                    <a:pt x="5146548" y="2743200"/>
                    <a:pt x="5065776" y="2743200"/>
                  </a:cubicBezTo>
                  <a:lnTo>
                    <a:pt x="146304" y="2743200"/>
                  </a:lnTo>
                  <a:cubicBezTo>
                    <a:pt x="65532" y="2743200"/>
                    <a:pt x="0" y="2677668"/>
                    <a:pt x="0" y="2596896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205B">
                    <a:alpha val="100000"/>
                  </a:srgbClr>
                </a:gs>
                <a:gs pos="100000">
                  <a:srgbClr val="407EC9">
                    <a:alpha val="100000"/>
                  </a:srgbClr>
                </a:gs>
              </a:gsLst>
              <a:lin ang="0"/>
            </a:gradFill>
          </p:spPr>
          <p:txBody>
            <a:bodyPr/>
            <a:p/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647420" y="4118467"/>
            <a:ext cx="3360420" cy="2057400"/>
            <a:chOff x="0" y="0"/>
            <a:chExt cx="4480560" cy="2743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480560" cy="2743200"/>
            </a:xfrm>
            <a:custGeom>
              <a:avLst/>
              <a:gdLst/>
              <a:ahLst/>
              <a:cxnLst/>
              <a:rect r="r" b="b" t="t" l="l"/>
              <a:pathLst>
                <a:path h="2743200" w="4480560">
                  <a:moveTo>
                    <a:pt x="0" y="0"/>
                  </a:moveTo>
                  <a:lnTo>
                    <a:pt x="4480560" y="0"/>
                  </a:lnTo>
                  <a:lnTo>
                    <a:pt x="44805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8553" t="0" r="-28553" b="0"/>
              </a:stretch>
            </a:blipFill>
          </p:spPr>
          <p:txBody>
            <a:bodyPr/>
            <a:p/>
          </p:txBody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4480560" cy="2809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08"/>
                </a:lnSpc>
              </a:pPr>
              <a:r>
                <a:rPr lang="en-US" sz="195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New research </a:t>
              </a:r>
              <a:r>
                <a:rPr lang="en-US" sz="195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&amp; funding opportunities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37116" y="6906292"/>
            <a:ext cx="6796253" cy="560642"/>
            <a:chOff x="0" y="0"/>
            <a:chExt cx="9061670" cy="74752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061670" cy="747522"/>
            </a:xfrm>
            <a:custGeom>
              <a:avLst/>
              <a:gdLst/>
              <a:ahLst/>
              <a:cxnLst/>
              <a:rect r="r" b="b" t="t" l="l"/>
              <a:pathLst>
                <a:path h="747522" w="9061670">
                  <a:moveTo>
                    <a:pt x="0" y="0"/>
                  </a:moveTo>
                  <a:lnTo>
                    <a:pt x="9061670" y="0"/>
                  </a:lnTo>
                  <a:lnTo>
                    <a:pt x="9061670" y="747522"/>
                  </a:lnTo>
                  <a:lnTo>
                    <a:pt x="0" y="7475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9419" r="-908" b="-187278"/>
              </a:stretch>
            </a:blipFill>
          </p:spPr>
          <p:txBody>
            <a:bodyPr/>
            <a:p/>
          </p:txBody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9061670" cy="77609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b="true" sz="225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Call to action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822960" y="7481221"/>
            <a:ext cx="16459200" cy="1398194"/>
            <a:chOff x="0" y="0"/>
            <a:chExt cx="21945600" cy="186425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1945600" cy="1864258"/>
            </a:xfrm>
            <a:custGeom>
              <a:avLst/>
              <a:gdLst/>
              <a:ahLst/>
              <a:cxnLst/>
              <a:rect r="r" b="b" t="t" l="l"/>
              <a:pathLst>
                <a:path h="1864258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864258"/>
                  </a:lnTo>
                  <a:lnTo>
                    <a:pt x="0" y="186425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0957" r="4166" b="-178674"/>
              </a:stretch>
            </a:blipFill>
          </p:spPr>
          <p:txBody>
            <a:bodyPr/>
            <a:p/>
          </p:txBody>
        </p:sp>
        <p:sp>
          <p:nvSpPr>
            <p:cNvPr name="TextBox 30" id="30"/>
            <p:cNvSpPr txBox="true"/>
            <p:nvPr/>
          </p:nvSpPr>
          <p:spPr>
            <a:xfrm>
              <a:off x="0" y="-95250"/>
              <a:ext cx="21945600" cy="195950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31"/>
                </a:lnSpc>
              </a:pPr>
              <a:r>
                <a:rPr lang="en-US" sz="2199">
                  <a:solidFill>
                    <a:srgbClr val="00205B"/>
                  </a:solidFill>
                  <a:latin typeface="Poppins"/>
                  <a:ea typeface="Poppins"/>
                  <a:cs typeface="Poppins"/>
                  <a:sym typeface="Poppins"/>
                </a:rPr>
                <a:t>Medical education institutions, physicians, business leaders, investors, researchers, and educators must work together to build a curriculum that can be developed quickly — with standardized learning, assessment, and outcome measurement.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808675" y="1590892"/>
            <a:ext cx="16450625" cy="1188415"/>
            <a:chOff x="0" y="0"/>
            <a:chExt cx="21934166" cy="158455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1934167" cy="1584554"/>
            </a:xfrm>
            <a:custGeom>
              <a:avLst/>
              <a:gdLst/>
              <a:ahLst/>
              <a:cxnLst/>
              <a:rect r="r" b="b" t="t" l="l"/>
              <a:pathLst>
                <a:path h="1584554" w="21934167">
                  <a:moveTo>
                    <a:pt x="0" y="0"/>
                  </a:moveTo>
                  <a:lnTo>
                    <a:pt x="21934167" y="0"/>
                  </a:lnTo>
                  <a:lnTo>
                    <a:pt x="21934167" y="1584554"/>
                  </a:lnTo>
                  <a:lnTo>
                    <a:pt x="0" y="1584554"/>
                  </a:lnTo>
                  <a:close/>
                </a:path>
              </a:pathLst>
            </a:custGeom>
            <a:solidFill>
              <a:srgbClr val="00205B">
                <a:alpha val="0"/>
              </a:srgbClr>
            </a:solidFill>
          </p:spPr>
          <p:txBody>
            <a:bodyPr/>
            <a:p/>
          </p:txBody>
        </p:sp>
        <p:sp>
          <p:nvSpPr>
            <p:cNvPr name="TextBox 34" id="34"/>
            <p:cNvSpPr txBox="true"/>
            <p:nvPr/>
          </p:nvSpPr>
          <p:spPr>
            <a:xfrm>
              <a:off x="0" y="-47625"/>
              <a:ext cx="21934166" cy="16321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 hig</a:t>
              </a:r>
              <a:r>
                <a:rPr lang="en-US" b="true" sz="48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h-value, no-risk</a:t>
              </a:r>
              <a:r>
                <a:rPr lang="en-US" b="true" sz="4800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investment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822960" y="786708"/>
            <a:ext cx="10972800" cy="483984"/>
            <a:chOff x="0" y="0"/>
            <a:chExt cx="14630400" cy="64531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4630400" cy="645312"/>
            </a:xfrm>
            <a:custGeom>
              <a:avLst/>
              <a:gdLst/>
              <a:ahLst/>
              <a:cxnLst/>
              <a:rect r="r" b="b" t="t" l="l"/>
              <a:pathLst>
                <a:path h="645312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5312"/>
                  </a:lnTo>
                  <a:lnTo>
                    <a:pt x="0" y="645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2166" r="0" b="-391355"/>
              </a:stretch>
            </a:blipFill>
          </p:spPr>
          <p:txBody>
            <a:bodyPr/>
            <a:p/>
          </p:txBody>
        </p:sp>
        <p:sp>
          <p:nvSpPr>
            <p:cNvPr name="TextBox 37" id="37"/>
            <p:cNvSpPr txBox="true"/>
            <p:nvPr/>
          </p:nvSpPr>
          <p:spPr>
            <a:xfrm>
              <a:off x="0" y="-19050"/>
              <a:ext cx="14630400" cy="6643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7.0 CONCLUSION</a:t>
              </a:r>
              <a:r>
                <a:rPr lang="en-US" b="true" sz="1950" spc="300">
                  <a:gradFill>
                    <a:gsLst>
                      <a:gs pos="0">
                        <a:srgbClr val="00205B">
                          <a:alpha val="100000"/>
                        </a:srgbClr>
                      </a:gs>
                      <a:gs pos="100000">
                        <a:srgbClr val="407EC9">
                          <a:alpha val="100000"/>
                        </a:srgbClr>
                      </a:gs>
                    </a:gsLst>
                    <a:lin ang="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/>
              </a:r>
            </a:p>
          </p:txBody>
        </p:sp>
      </p:grpSp>
      <p:sp>
        <p:nvSpPr>
          <p:cNvPr name="AutoShape 38" id="38"/>
          <p:cNvSpPr/>
          <p:nvPr/>
        </p:nvSpPr>
        <p:spPr>
          <a:xfrm>
            <a:off x="870585" y="6655927"/>
            <a:ext cx="16546830" cy="0"/>
          </a:xfrm>
          <a:prstGeom prst="line">
            <a:avLst/>
          </a:prstGeom>
          <a:ln cap="flat" w="28575">
            <a:solidFill>
              <a:srgbClr val="CADCFC"/>
            </a:solidFill>
            <a:prstDash val="solid"/>
            <a:headEnd type="none" len="sm" w="sm"/>
            <a:tailEnd type="none" len="sm" w="sm"/>
          </a:ln>
        </p:spPr>
        <p:txBody>
          <a:bodyPr/>
          <a:p/>
        </p:txBody>
      </p:sp>
      <p:grpSp>
        <p:nvGrpSpPr>
          <p:cNvPr name="Group 39" id="39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41" id="41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114413"/>
            <a:ext cx="18499384" cy="12515826"/>
          </a:xfrm>
          <a:custGeom>
            <a:avLst/>
            <a:gdLst/>
            <a:ahLst/>
            <a:cxnLst/>
            <a:rect r="r" b="b" t="t" l="l"/>
            <a:pathLst>
              <a:path h="12515826" w="18499384">
                <a:moveTo>
                  <a:pt x="0" y="0"/>
                </a:moveTo>
                <a:lnTo>
                  <a:pt x="18499384" y="0"/>
                </a:lnTo>
                <a:lnTo>
                  <a:pt x="18499384" y="12515826"/>
                </a:lnTo>
                <a:lnTo>
                  <a:pt x="0" y="12515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grpSp>
        <p:nvGrpSpPr>
          <p:cNvPr name="Group 3" id="3"/>
          <p:cNvGrpSpPr/>
          <p:nvPr/>
        </p:nvGrpSpPr>
        <p:grpSpPr>
          <a:xfrm rot="0">
            <a:off x="1234440" y="3703320"/>
            <a:ext cx="10972800" cy="1638833"/>
            <a:chOff x="0" y="0"/>
            <a:chExt cx="14630400" cy="218511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30400" cy="2185111"/>
            </a:xfrm>
            <a:custGeom>
              <a:avLst/>
              <a:gdLst/>
              <a:ahLst/>
              <a:cxnLst/>
              <a:rect r="r" b="b" t="t" l="l"/>
              <a:pathLst>
                <a:path h="218511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2185111"/>
                  </a:lnTo>
                  <a:lnTo>
                    <a:pt x="0" y="218511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4430" r="0" b="-76493"/>
              </a:stretch>
            </a:blipFill>
          </p:spPr>
          <p:txBody>
            <a:bodyPr/>
            <a:p/>
          </p:txBody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4630400" cy="22422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Thank you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34440" y="5130155"/>
            <a:ext cx="8584622" cy="1097280"/>
            <a:chOff x="0" y="0"/>
            <a:chExt cx="11446162" cy="14630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46163" cy="1463040"/>
            </a:xfrm>
            <a:custGeom>
              <a:avLst/>
              <a:gdLst/>
              <a:ahLst/>
              <a:cxnLst/>
              <a:rect r="r" b="b" t="t" l="l"/>
              <a:pathLst>
                <a:path h="1463040" w="11446163">
                  <a:moveTo>
                    <a:pt x="0" y="0"/>
                  </a:moveTo>
                  <a:lnTo>
                    <a:pt x="11446163" y="0"/>
                  </a:lnTo>
                  <a:lnTo>
                    <a:pt x="11446163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57028" r="-35807" b="-157028"/>
              </a:stretch>
            </a:blipFill>
          </p:spPr>
          <p:txBody>
            <a:bodyPr/>
            <a:p/>
          </p:txBody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11446162" cy="14820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i="true">
                  <a:solidFill>
                    <a:srgbClr val="CADCFC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Let's close the gender treatment gap — starting with how we train the next generation of physicians.</a:t>
              </a:r>
            </a:p>
          </p:txBody>
        </p:sp>
      </p:grpSp>
      <p:sp>
        <p:nvSpPr>
          <p:cNvPr name="AutoShape 9" id="9"/>
          <p:cNvSpPr/>
          <p:nvPr/>
        </p:nvSpPr>
        <p:spPr>
          <a:xfrm>
            <a:off x="1234440" y="6513185"/>
            <a:ext cx="3840222" cy="0"/>
          </a:xfrm>
          <a:prstGeom prst="line">
            <a:avLst/>
          </a:prstGeom>
          <a:ln cap="rnd" w="19050">
            <a:solidFill>
              <a:srgbClr val="F2A900"/>
            </a:solidFill>
            <a:prstDash val="solid"/>
            <a:headEnd type="none" len="sm" w="sm"/>
            <a:tailEnd type="none" len="sm" w="sm"/>
          </a:ln>
        </p:spPr>
        <p:txBody>
          <a:bodyPr/>
          <a:p/>
        </p:txBody>
      </p:sp>
      <p:grpSp>
        <p:nvGrpSpPr>
          <p:cNvPr name="Group 10" id="10"/>
          <p:cNvGrpSpPr/>
          <p:nvPr/>
        </p:nvGrpSpPr>
        <p:grpSpPr>
          <a:xfrm rot="0">
            <a:off x="1234440" y="7842527"/>
            <a:ext cx="9601200" cy="467201"/>
            <a:chOff x="0" y="0"/>
            <a:chExt cx="12801600" cy="6229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801600" cy="622935"/>
            </a:xfrm>
            <a:custGeom>
              <a:avLst/>
              <a:gdLst/>
              <a:ahLst/>
              <a:cxnLst/>
              <a:rect r="r" b="b" t="t" l="l"/>
              <a:pathLst>
                <a:path h="622935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622935"/>
                  </a:lnTo>
                  <a:lnTo>
                    <a:pt x="0" y="62293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97674" r="0" b="-403178"/>
              </a:stretch>
            </a:blipFill>
          </p:spPr>
          <p:txBody>
            <a:bodyPr/>
            <a:p/>
          </p:txBody>
        </p:sp>
        <p:sp>
          <p:nvSpPr>
            <p:cNvPr name="TextBox 12" id="12"/>
            <p:cNvSpPr txBox="true"/>
            <p:nvPr/>
          </p:nvSpPr>
          <p:spPr>
            <a:xfrm>
              <a:off x="0" y="-85725"/>
              <a:ext cx="12801600" cy="7086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25"/>
                </a:lnSpc>
              </a:pPr>
              <a:r>
                <a:rPr lang="en-US" sz="1875">
                  <a:solidFill>
                    <a:srgbClr val="CADCFC"/>
                  </a:solidFill>
                  <a:latin typeface="Poppins"/>
                  <a:ea typeface="Poppins"/>
                  <a:cs typeface="Poppins"/>
                  <a:sym typeface="Poppins"/>
                </a:rPr>
                <a:t>www.callali.ly   |   www.abighealth.com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3644166" y="7118873"/>
            <a:ext cx="1430496" cy="532575"/>
          </a:xfrm>
          <a:custGeom>
            <a:avLst/>
            <a:gdLst/>
            <a:ahLst/>
            <a:cxnLst/>
            <a:rect r="r" b="b" t="t" l="l"/>
            <a:pathLst>
              <a:path h="532575" w="1430496">
                <a:moveTo>
                  <a:pt x="0" y="0"/>
                </a:moveTo>
                <a:lnTo>
                  <a:pt x="1430496" y="0"/>
                </a:lnTo>
                <a:lnTo>
                  <a:pt x="1430496" y="532575"/>
                </a:lnTo>
                <a:lnTo>
                  <a:pt x="0" y="532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  <p:sp>
        <p:nvSpPr>
          <p:cNvPr name="Freeform 14" id="14"/>
          <p:cNvSpPr/>
          <p:nvPr/>
        </p:nvSpPr>
        <p:spPr>
          <a:xfrm flipH="false" flipV="false" rot="0">
            <a:off x="1234440" y="7118873"/>
            <a:ext cx="2088899" cy="497538"/>
          </a:xfrm>
          <a:custGeom>
            <a:avLst/>
            <a:gdLst/>
            <a:ahLst/>
            <a:cxnLst/>
            <a:rect r="r" b="b" t="t" l="l"/>
            <a:pathLst>
              <a:path h="497538" w="2088899">
                <a:moveTo>
                  <a:pt x="0" y="0"/>
                </a:moveTo>
                <a:lnTo>
                  <a:pt x="2088899" y="0"/>
                </a:lnTo>
                <a:lnTo>
                  <a:pt x="2088899" y="497538"/>
                </a:lnTo>
                <a:lnTo>
                  <a:pt x="0" y="4975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  <p:txBody>
          <a:bodyPr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DAHQHkASafI</dc:identifier>
  <dcterms:modified xsi:type="dcterms:W3CDTF">2011-08-01T06:04:30Z</dcterms:modified>
  <cp:revision>1</cp:revision>
  <dc:title>The business case for menopause education in the core curriculum</dc:title>
  <dc:subject>Business case deck for medical school curriculum committees</dc:subject>
  <dc:creator>Calla Lily Clinical Care x ABIG Health</dc:creator>
</cp:coreProperties>
</file>