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1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0"/>
  </p:notesMasterIdLst>
  <p:sldIdLst>
    <p:sldId id="257" r:id="rId7"/>
  </p:sldIdLst>
  <p:sldSz cx="18288000" cy="10287000"/>
  <p:notesSz cx="6858000" cy="9144000"/>
  <p:embeddedFontLst>
    <p:embeddedFont>
      <p:font typeface="Poppins Bold" charset="1" panose="00000800000000000000"/>
      <p:regular r:id="rId23"/>
    </p:embeddedFont>
    <p:embeddedFont>
      <p:font typeface="Poppins" charset="1" panose="00000500000000000000"/>
      <p:regular r:id="rId24"/>
    </p:embeddedFont>
    <p:embeddedFont>
      <p:font typeface="Canva Sans" charset="1" panose="020B0503030501040103"/>
      <p:regular r:id="rId26"/>
    </p:embeddedFont>
    <p:embeddedFont>
      <p:font typeface="Poppins Italics" charset="1" panose="000005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7" Type="http://schemas.openxmlformats.org/officeDocument/2006/relationships/slide" Target="slides/slide1.xml"/><Relationship Id="rId20" Type="http://schemas.openxmlformats.org/officeDocument/2006/relationships/notesMaster" Target="notesMasters/notesMaster1.xml"/><Relationship Id="rId21" Type="http://schemas.openxmlformats.org/officeDocument/2006/relationships/theme" Target="theme/theme2.xml"/><Relationship Id="rId23" Type="http://schemas.openxmlformats.org/officeDocument/2006/relationships/font" Target="fonts/font23.fntdata"/><Relationship Id="rId24" Type="http://schemas.openxmlformats.org/officeDocument/2006/relationships/font" Target="fonts/font24.fntdata"/><Relationship Id="rId25" Type="http://schemas.openxmlformats.org/officeDocument/2006/relationships/notesSlide" Target="notesSlides/notesSlide2.xml"/><Relationship Id="rId26" Type="http://schemas.openxmlformats.org/officeDocument/2006/relationships/font" Target="fonts/font26.fntdata"/><Relationship Id="rId30" Type="http://schemas.openxmlformats.org/officeDocument/2006/relationships/font" Target="fonts/font30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Relationship Id="rId4" Type="http://schemas.openxmlformats.org/officeDocument/2006/relationships/image" Target="../media/image8.png"/><Relationship Id="rId5" Type="http://schemas.openxmlformats.org/officeDocument/2006/relationships/image" Target="../media/image9.svg"/><Relationship Id="rId6" Type="http://schemas.openxmlformats.org/officeDocument/2006/relationships/image" Target="../media/image10.png"/><Relationship Id="rId7" Type="http://schemas.openxmlformats.org/officeDocument/2006/relationships/image" Target="../media/image11.sv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405110" y="2084832"/>
            <a:ext cx="6877050" cy="2145030"/>
            <a:chOff x="0" y="0"/>
            <a:chExt cx="9169400" cy="28600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169400" cy="2860040"/>
            </a:xfrm>
            <a:custGeom>
              <a:avLst/>
              <a:gdLst/>
              <a:ahLst/>
              <a:cxnLst/>
              <a:rect r="r" b="b" t="t" l="l"/>
              <a:pathLst>
                <a:path h="2860040" w="916940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8984869" y="0"/>
                  </a:lnTo>
                  <a:cubicBezTo>
                    <a:pt x="9086723" y="0"/>
                    <a:pt x="9169400" y="82677"/>
                    <a:pt x="9169400" y="184531"/>
                  </a:cubicBezTo>
                  <a:lnTo>
                    <a:pt x="9169400" y="2675509"/>
                  </a:lnTo>
                  <a:cubicBezTo>
                    <a:pt x="9169400" y="2777363"/>
                    <a:pt x="9086723" y="2860040"/>
                    <a:pt x="8984869" y="2860040"/>
                  </a:cubicBezTo>
                  <a:lnTo>
                    <a:pt x="184531" y="2860040"/>
                  </a:lnTo>
                  <a:cubicBezTo>
                    <a:pt x="82677" y="2860040"/>
                    <a:pt x="0" y="2777363"/>
                    <a:pt x="0" y="2675509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4" id="4"/>
          <p:cNvGrpSpPr/>
          <p:nvPr/>
        </p:nvGrpSpPr>
        <p:grpSpPr>
          <a:xfrm rot="0">
            <a:off x="10938510" y="2300097"/>
            <a:ext cx="2743200" cy="1645920"/>
            <a:chOff x="0" y="0"/>
            <a:chExt cx="3657600" cy="219456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57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  <p:txBody>
            <a:bodyPr/>
            <a:p/>
          </p:txBody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3657600" cy="22517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120"/>
                </a:lnSpc>
              </a:pPr>
              <a:r>
                <a:rPr lang="en-US" sz="5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6.8%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3376910" y="2619028"/>
            <a:ext cx="3497580" cy="1103307"/>
            <a:chOff x="0" y="0"/>
            <a:chExt cx="4663440" cy="147107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663440" cy="1471076"/>
            </a:xfrm>
            <a:custGeom>
              <a:avLst/>
              <a:gdLst/>
              <a:ahLst/>
              <a:cxnLst/>
              <a:rect r="r" b="b" t="t" l="l"/>
              <a:pathLst>
                <a:path h="1471076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471076"/>
                  </a:lnTo>
                  <a:lnTo>
                    <a:pt x="0" y="14710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78" t="0" r="-10378" b="-49180"/>
              </a:stretch>
            </a:blipFill>
          </p:spPr>
          <p:txBody>
            <a:bodyPr/>
            <a:p/>
          </p:txBody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663440" cy="150917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of physicians feel prepared</a:t>
              </a:r>
            </a:p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to treat menopause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405110" y="4485132"/>
            <a:ext cx="6877050" cy="2145030"/>
            <a:chOff x="0" y="0"/>
            <a:chExt cx="9169400" cy="28600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169400" cy="2860040"/>
            </a:xfrm>
            <a:custGeom>
              <a:avLst/>
              <a:gdLst/>
              <a:ahLst/>
              <a:cxnLst/>
              <a:rect r="r" b="b" t="t" l="l"/>
              <a:pathLst>
                <a:path h="2860040" w="916940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8984869" y="0"/>
                  </a:lnTo>
                  <a:cubicBezTo>
                    <a:pt x="9086723" y="0"/>
                    <a:pt x="9169400" y="82677"/>
                    <a:pt x="9169400" y="184531"/>
                  </a:cubicBezTo>
                  <a:lnTo>
                    <a:pt x="9169400" y="2675509"/>
                  </a:lnTo>
                  <a:cubicBezTo>
                    <a:pt x="9169400" y="2777363"/>
                    <a:pt x="9086723" y="2860040"/>
                    <a:pt x="8984869" y="2860040"/>
                  </a:cubicBezTo>
                  <a:lnTo>
                    <a:pt x="184531" y="2860040"/>
                  </a:lnTo>
                  <a:cubicBezTo>
                    <a:pt x="82677" y="2860040"/>
                    <a:pt x="0" y="2777363"/>
                    <a:pt x="0" y="2675509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938510" y="4700397"/>
            <a:ext cx="2743200" cy="1645920"/>
            <a:chOff x="0" y="0"/>
            <a:chExt cx="3657600" cy="219456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57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  <p:txBody>
            <a:bodyPr/>
            <a:p/>
          </p:txBody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3657600" cy="22517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120"/>
                </a:lnSpc>
              </a:pPr>
              <a:r>
                <a:rPr lang="en-US" sz="5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58%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376910" y="4915181"/>
            <a:ext cx="3497580" cy="1216352"/>
            <a:chOff x="0" y="0"/>
            <a:chExt cx="4663440" cy="162180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663440" cy="1621802"/>
            </a:xfrm>
            <a:custGeom>
              <a:avLst/>
              <a:gdLst/>
              <a:ahLst/>
              <a:cxnLst/>
              <a:rect r="r" b="b" t="t" l="l"/>
              <a:pathLst>
                <a:path h="1621802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621802"/>
                  </a:lnTo>
                  <a:lnTo>
                    <a:pt x="0" y="162180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78" t="0" r="-10378" b="-35316"/>
              </a:stretch>
            </a:blipFill>
          </p:spPr>
          <p:txBody>
            <a:bodyPr/>
            <a:p/>
          </p:txBody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4663440" cy="165990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of medical textbooks worldwide</a:t>
              </a:r>
            </a:p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never mention menopause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0405110" y="6885432"/>
            <a:ext cx="6877050" cy="2145030"/>
            <a:chOff x="0" y="0"/>
            <a:chExt cx="9169400" cy="286004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9169400" cy="2860040"/>
            </a:xfrm>
            <a:custGeom>
              <a:avLst/>
              <a:gdLst/>
              <a:ahLst/>
              <a:cxnLst/>
              <a:rect r="r" b="b" t="t" l="l"/>
              <a:pathLst>
                <a:path h="2860040" w="916940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8984869" y="0"/>
                  </a:lnTo>
                  <a:cubicBezTo>
                    <a:pt x="9086723" y="0"/>
                    <a:pt x="9169400" y="82677"/>
                    <a:pt x="9169400" y="184531"/>
                  </a:cubicBezTo>
                  <a:lnTo>
                    <a:pt x="9169400" y="2675509"/>
                  </a:lnTo>
                  <a:cubicBezTo>
                    <a:pt x="9169400" y="2777363"/>
                    <a:pt x="9086723" y="2860040"/>
                    <a:pt x="8984869" y="2860040"/>
                  </a:cubicBezTo>
                  <a:lnTo>
                    <a:pt x="184531" y="2860040"/>
                  </a:lnTo>
                  <a:cubicBezTo>
                    <a:pt x="82677" y="2860040"/>
                    <a:pt x="0" y="2777363"/>
                    <a:pt x="0" y="2675509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00205B">
                      <a:alpha val="100000"/>
                    </a:srgbClr>
                  </a:gs>
                  <a:gs pos="100000">
                    <a:srgbClr val="407EC9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p/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938510" y="7100697"/>
            <a:ext cx="2743200" cy="1645920"/>
            <a:chOff x="0" y="0"/>
            <a:chExt cx="3657600" cy="219456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657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t="0" r="-26982" b="0"/>
              </a:stretch>
            </a:blipFill>
          </p:spPr>
          <p:txBody>
            <a:bodyPr/>
            <a:p/>
          </p:txBody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3657600" cy="22517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120"/>
                </a:lnSpc>
              </a:pPr>
              <a:r>
                <a:rPr lang="en-US" sz="5100" b="true">
                  <a:solidFill>
                    <a:srgbClr val="00205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92.9%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3376910" y="7444930"/>
            <a:ext cx="3497580" cy="1186053"/>
            <a:chOff x="0" y="0"/>
            <a:chExt cx="4663440" cy="158140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663440" cy="1581404"/>
            </a:xfrm>
            <a:custGeom>
              <a:avLst/>
              <a:gdLst/>
              <a:ahLst/>
              <a:cxnLst/>
              <a:rect r="r" b="b" t="t" l="l"/>
              <a:pathLst>
                <a:path h="1581404" w="4663440">
                  <a:moveTo>
                    <a:pt x="0" y="0"/>
                  </a:moveTo>
                  <a:lnTo>
                    <a:pt x="4663440" y="0"/>
                  </a:lnTo>
                  <a:lnTo>
                    <a:pt x="4663440" y="1581404"/>
                  </a:lnTo>
                  <a:lnTo>
                    <a:pt x="0" y="158140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378" t="0" r="-10378" b="-38772"/>
              </a:stretch>
            </a:blipFill>
          </p:spPr>
          <p:txBody>
            <a:bodyPr/>
            <a:p/>
          </p:txBody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4663440" cy="16195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of OBGYN program directors</a:t>
              </a:r>
            </a:p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4A5578"/>
                  </a:solidFill>
                  <a:latin typeface="Poppins"/>
                  <a:ea typeface="Poppins"/>
                  <a:cs typeface="Poppins"/>
                  <a:sym typeface="Poppins"/>
                </a:rPr>
                <a:t>say residents should have one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28700" y="745236"/>
            <a:ext cx="3583495" cy="643128"/>
            <a:chOff x="0" y="0"/>
            <a:chExt cx="943801" cy="169384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43801" cy="169384"/>
            </a:xfrm>
            <a:custGeom>
              <a:avLst/>
              <a:gdLst/>
              <a:ahLst/>
              <a:cxnLst/>
              <a:rect r="r" b="b" t="t" l="l"/>
              <a:pathLst>
                <a:path h="169384" w="943801">
                  <a:moveTo>
                    <a:pt x="84692" y="0"/>
                  </a:moveTo>
                  <a:lnTo>
                    <a:pt x="859109" y="0"/>
                  </a:lnTo>
                  <a:cubicBezTo>
                    <a:pt x="881571" y="0"/>
                    <a:pt x="903113" y="8923"/>
                    <a:pt x="918995" y="24806"/>
                  </a:cubicBezTo>
                  <a:cubicBezTo>
                    <a:pt x="934878" y="40688"/>
                    <a:pt x="943801" y="62230"/>
                    <a:pt x="943801" y="84692"/>
                  </a:cubicBezTo>
                  <a:lnTo>
                    <a:pt x="943801" y="84692"/>
                  </a:lnTo>
                  <a:cubicBezTo>
                    <a:pt x="943801" y="131466"/>
                    <a:pt x="905883" y="169384"/>
                    <a:pt x="859109" y="169384"/>
                  </a:cubicBezTo>
                  <a:lnTo>
                    <a:pt x="84692" y="169384"/>
                  </a:lnTo>
                  <a:cubicBezTo>
                    <a:pt x="62230" y="169384"/>
                    <a:pt x="40688" y="160461"/>
                    <a:pt x="24806" y="144578"/>
                  </a:cubicBezTo>
                  <a:cubicBezTo>
                    <a:pt x="8923" y="128695"/>
                    <a:pt x="0" y="107153"/>
                    <a:pt x="0" y="84692"/>
                  </a:cubicBezTo>
                  <a:lnTo>
                    <a:pt x="0" y="84692"/>
                  </a:lnTo>
                  <a:cubicBezTo>
                    <a:pt x="0" y="62230"/>
                    <a:pt x="8923" y="40688"/>
                    <a:pt x="24806" y="24806"/>
                  </a:cubicBezTo>
                  <a:cubicBezTo>
                    <a:pt x="40688" y="8923"/>
                    <a:pt x="62230" y="0"/>
                    <a:pt x="84692" y="0"/>
                  </a:cubicBezTo>
                  <a:close/>
                </a:path>
              </a:pathLst>
            </a:custGeom>
            <a:ln w="38100" cap="rnd">
              <a:solidFill>
                <a:srgbClr val="FFCE2E"/>
              </a:solidFill>
              <a:prstDash val="solid"/>
              <a:round/>
            </a:ln>
          </p:spPr>
          <p:txBody>
            <a:bodyPr/>
            <a:p/>
          </p:txBody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943801" cy="2265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60"/>
                </a:lnSpc>
              </a:pPr>
              <a:r>
                <a:rPr lang="en-US" b="true" sz="200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 BUSINESS CASE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028700" y="1788033"/>
            <a:ext cx="7616618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b="true" sz="48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Menopause education belongs in </a:t>
            </a:r>
            <a:r>
              <a:rPr lang="en-US" b="true" sz="4800">
                <a:solidFill>
                  <a:srgbClr val="407EC9"/>
                </a:solidFill>
                <a:latin typeface="Poppins Bold"/>
                <a:ea typeface="Poppins Bold"/>
                <a:cs typeface="Poppins Bold"/>
                <a:sym typeface="Poppins Bold"/>
              </a:rPr>
              <a:t>the core curriculum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8700" y="4355973"/>
            <a:ext cx="8115300" cy="30548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36"/>
              </a:lnSpc>
              <a:spcBef>
                <a:spcPct val="0"/>
              </a:spcBef>
            </a:pPr>
            <a:r>
              <a:rPr lang="en-US" sz="2200">
                <a:solidFill>
                  <a:srgbClr val="00205B"/>
                </a:solidFill>
                <a:latin typeface="Poppins"/>
                <a:ea typeface="Poppins"/>
                <a:cs typeface="Poppins"/>
                <a:sym typeface="Poppins"/>
              </a:rPr>
              <a:t>Every physician will care for patients going through menopause. Almost none are trained for it. Most finish residency with little or no foundational education in a transition half the population experiences — one that drives about $25 billion in direct U.S. medical spending every year.</a:t>
            </a:r>
            <a:r>
              <a:rPr lang="en-US" sz="2200">
                <a:solidFill>
                  <a:srgbClr val="00205B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8700" y="8081010"/>
            <a:ext cx="8250953" cy="949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4"/>
              </a:lnSpc>
              <a:spcBef>
                <a:spcPct val="0"/>
              </a:spcBef>
            </a:pPr>
            <a:r>
              <a:rPr lang="en-US" sz="1800">
                <a:solidFill>
                  <a:srgbClr val="00205B"/>
                </a:solidFill>
                <a:latin typeface="Poppins"/>
                <a:ea typeface="Poppins"/>
                <a:cs typeface="Poppins"/>
                <a:sym typeface="Poppins"/>
              </a:rPr>
              <a:t>The ask is small: review where menopause education sits in your curriculum today, and what it would take to make it required foundational content. It fits inside coursework you already teach, and EMAS published a model curriculum in 2022.  Read the paper: abighealth.com/white-papers/menopause-education</a:t>
            </a:r>
            <a:r>
              <a:rPr lang="en-US" sz="1800">
                <a:solidFill>
                  <a:srgbClr val="00205B"/>
                </a:solidFill>
                <a:latin typeface="Poppins"/>
                <a:ea typeface="Poppins"/>
                <a:cs typeface="Poppins"/>
                <a:sym typeface="Poppins"/>
              </a:rPr>
              <a:t/>
            </a:r>
          </a:p>
        </p:txBody>
      </p:sp>
      <p:sp>
        <p:nvSpPr>
          <p:cNvPr name="AutoShape 32" id="32"/>
          <p:cNvSpPr/>
          <p:nvPr/>
        </p:nvSpPr>
        <p:spPr>
          <a:xfrm>
            <a:off x="1028700" y="7788783"/>
            <a:ext cx="8115300" cy="0"/>
          </a:xfrm>
          <a:prstGeom prst="line">
            <a:avLst/>
          </a:prstGeom>
          <a:ln cap="flat" w="28575">
            <a:solidFill>
              <a:srgbClr val="CADCFC"/>
            </a:solidFill>
            <a:prstDash val="solid"/>
            <a:headEnd type="none" len="sm" w="sm"/>
            <a:tailEnd type="none" len="sm" w="sm"/>
          </a:ln>
        </p:spPr>
        <p:txBody>
          <a:bodyPr/>
          <a:p/>
        </p:txBody>
      </p:sp>
      <p:grpSp>
        <p:nvGrpSpPr>
          <p:cNvPr name="Group 33" id="33"/>
          <p:cNvGrpSpPr/>
          <p:nvPr/>
        </p:nvGrpSpPr>
        <p:grpSpPr>
          <a:xfrm rot="0">
            <a:off x="14481852" y="885155"/>
            <a:ext cx="2800308" cy="363291"/>
            <a:chOff x="0" y="0"/>
            <a:chExt cx="3733745" cy="484387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2432680" y="0"/>
              <a:ext cx="1301065" cy="484387"/>
            </a:xfrm>
            <a:custGeom>
              <a:avLst/>
              <a:gdLst/>
              <a:ahLst/>
              <a:cxnLst/>
              <a:rect r="r" b="b" t="t" l="l"/>
              <a:pathLst>
                <a:path h="484387" w="1301065">
                  <a:moveTo>
                    <a:pt x="0" y="0"/>
                  </a:moveTo>
                  <a:lnTo>
                    <a:pt x="1301065" y="0"/>
                  </a:lnTo>
                  <a:lnTo>
                    <a:pt x="1301065" y="484387"/>
                  </a:lnTo>
                  <a:lnTo>
                    <a:pt x="0" y="4843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  <p:sp>
          <p:nvSpPr>
            <p:cNvPr name="Freeform 35" id="35"/>
            <p:cNvSpPr/>
            <p:nvPr/>
          </p:nvSpPr>
          <p:spPr>
            <a:xfrm flipH="false" flipV="false" rot="0">
              <a:off x="0" y="15933"/>
              <a:ext cx="1899895" cy="452520"/>
            </a:xfrm>
            <a:custGeom>
              <a:avLst/>
              <a:gdLst/>
              <a:ahLst/>
              <a:cxnLst/>
              <a:rect r="r" b="b" t="t" l="l"/>
              <a:pathLst>
                <a:path h="452520" w="1899895">
                  <a:moveTo>
                    <a:pt x="0" y="0"/>
                  </a:moveTo>
                  <a:lnTo>
                    <a:pt x="1899895" y="0"/>
                  </a:lnTo>
                  <a:lnTo>
                    <a:pt x="1899895" y="452521"/>
                  </a:lnTo>
                  <a:lnTo>
                    <a:pt x="0" y="45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  <p:txBody>
            <a:bodyPr/>
            <a:p/>
          </p:txBody>
        </p:sp>
      </p:grpSp>
      <p:grpSp>
        <p:nvGrpSpPr>
          <p:cNvPr name="Group 36" id="36"/>
          <p:cNvGrpSpPr/>
          <p:nvPr/>
        </p:nvGrpSpPr>
        <p:grpSpPr>
          <a:xfrm rot="0">
            <a:off x="0" y="-193921"/>
            <a:ext cx="18288000" cy="335305"/>
            <a:chOff x="0" y="0"/>
            <a:chExt cx="4816593" cy="88311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816592" cy="88311"/>
            </a:xfrm>
            <a:custGeom>
              <a:avLst/>
              <a:gdLst/>
              <a:ahLst/>
              <a:cxnLst/>
              <a:rect r="r" b="b" t="t" l="l"/>
              <a:pathLst>
                <a:path h="8831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8311"/>
                  </a:lnTo>
                  <a:lnTo>
                    <a:pt x="0" y="88311"/>
                  </a:lnTo>
                  <a:close/>
                </a:path>
              </a:pathLst>
            </a:custGeom>
            <a:solidFill>
              <a:srgbClr val="407EC9"/>
            </a:solidFill>
          </p:spPr>
          <p:txBody>
            <a:bodyPr/>
            <a:p/>
          </p:txBody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4816593" cy="1264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16908780" y="9210675"/>
            <a:ext cx="50292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/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DAHQHkASafI</dc:identifier>
  <dcterms:modified xsi:type="dcterms:W3CDTF">2011-08-01T06:04:30Z</dcterms:modified>
  <cp:revision>1</cp:revision>
  <dc:title>Menopause education belongs in the core curriculum</dc:title>
  <dc:subject>One-slide summary for curriculum committees</dc:subject>
  <dc:creator>Calla Lily Clinical Care x ABIG Health</dc:creator>
</cp:coreProperties>
</file>